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513" r:id="rId5"/>
    <p:sldId id="525" r:id="rId6"/>
    <p:sldId id="526" r:id="rId7"/>
    <p:sldId id="527" r:id="rId8"/>
    <p:sldId id="529" r:id="rId9"/>
    <p:sldId id="530" r:id="rId10"/>
    <p:sldId id="512" r:id="rId11"/>
    <p:sldId id="511" r:id="rId12"/>
    <p:sldId id="531" r:id="rId13"/>
    <p:sldId id="533" r:id="rId14"/>
    <p:sldId id="281" r:id="rId15"/>
    <p:sldId id="276" r:id="rId16"/>
    <p:sldId id="284" r:id="rId17"/>
    <p:sldId id="285" r:id="rId18"/>
    <p:sldId id="286" r:id="rId19"/>
    <p:sldId id="304" r:id="rId20"/>
    <p:sldId id="287" r:id="rId21"/>
    <p:sldId id="288" r:id="rId22"/>
    <p:sldId id="291" r:id="rId23"/>
    <p:sldId id="294" r:id="rId24"/>
    <p:sldId id="290" r:id="rId25"/>
    <p:sldId id="289" r:id="rId26"/>
    <p:sldId id="303" r:id="rId27"/>
    <p:sldId id="302" r:id="rId28"/>
    <p:sldId id="314" r:id="rId29"/>
    <p:sldId id="320" r:id="rId30"/>
    <p:sldId id="537" r:id="rId31"/>
    <p:sldId id="538" r:id="rId32"/>
    <p:sldId id="534" r:id="rId33"/>
    <p:sldId id="308" r:id="rId34"/>
    <p:sldId id="309" r:id="rId35"/>
    <p:sldId id="319" r:id="rId36"/>
    <p:sldId id="536" r:id="rId37"/>
    <p:sldId id="322" r:id="rId38"/>
    <p:sldId id="323" r:id="rId39"/>
    <p:sldId id="324" r:id="rId40"/>
    <p:sldId id="321" r:id="rId41"/>
    <p:sldId id="327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  <p:sldId id="338" r:id="rId52"/>
    <p:sldId id="307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9DB7A-EBE0-47EB-A2ED-2329C2679CA2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E17BE1E-5E5D-47CE-ACBA-894E9B8BC15F}">
      <dgm:prSet/>
      <dgm:spPr/>
      <dgm:t>
        <a:bodyPr/>
        <a:lstStyle/>
        <a:p>
          <a:r>
            <a:rPr lang="pt-BR"/>
            <a:t>Para Medina (2006, p. 15), entende-se programa de computador como “um conjunto de instruções que será executado pelo processador em uma determinada sequência e que levará o computador a executar alguma tarefa”. </a:t>
          </a:r>
        </a:p>
      </dgm:t>
    </dgm:pt>
    <dgm:pt modelId="{7A6CFAFE-F476-4A53-856A-513996403488}" type="parTrans" cxnId="{752E2A48-A591-4279-9263-DF3E5F992BE0}">
      <dgm:prSet/>
      <dgm:spPr/>
      <dgm:t>
        <a:bodyPr/>
        <a:lstStyle/>
        <a:p>
          <a:endParaRPr lang="pt-BR"/>
        </a:p>
      </dgm:t>
    </dgm:pt>
    <dgm:pt modelId="{8BCB9C00-B411-40D3-BBD6-8F457FC8C7AB}" type="sibTrans" cxnId="{752E2A48-A591-4279-9263-DF3E5F992BE0}">
      <dgm:prSet/>
      <dgm:spPr/>
      <dgm:t>
        <a:bodyPr/>
        <a:lstStyle/>
        <a:p>
          <a:endParaRPr lang="pt-BR"/>
        </a:p>
      </dgm:t>
    </dgm:pt>
    <dgm:pt modelId="{9FE8060C-FE51-4B5F-938A-8391BA4F0529}">
      <dgm:prSet/>
      <dgm:spPr/>
      <dgm:t>
        <a:bodyPr/>
        <a:lstStyle/>
        <a:p>
          <a:r>
            <a:rPr lang="pt-BR"/>
            <a:t>Segundo Guimarães (2018), programar é basicamente construir algoritmos. </a:t>
          </a:r>
        </a:p>
      </dgm:t>
    </dgm:pt>
    <dgm:pt modelId="{F9F98663-6DFD-4CB9-AD2E-2C9AADDF9342}" type="parTrans" cxnId="{E3908558-FDB1-48F8-A264-0F3CDD8A1879}">
      <dgm:prSet/>
      <dgm:spPr/>
      <dgm:t>
        <a:bodyPr/>
        <a:lstStyle/>
        <a:p>
          <a:endParaRPr lang="pt-BR"/>
        </a:p>
      </dgm:t>
    </dgm:pt>
    <dgm:pt modelId="{2320A571-609D-4091-8E82-D9477FBE1180}" type="sibTrans" cxnId="{E3908558-FDB1-48F8-A264-0F3CDD8A1879}">
      <dgm:prSet/>
      <dgm:spPr/>
      <dgm:t>
        <a:bodyPr/>
        <a:lstStyle/>
        <a:p>
          <a:endParaRPr lang="pt-BR"/>
        </a:p>
      </dgm:t>
    </dgm:pt>
    <dgm:pt modelId="{001298A6-FE54-44BD-BE27-1E919B8EB926}">
      <dgm:prSet/>
      <dgm:spPr/>
      <dgm:t>
        <a:bodyPr/>
        <a:lstStyle/>
        <a:p>
          <a:r>
            <a:rPr lang="pt-BR" dirty="0"/>
            <a:t>Para Manzano (2016, p. 24), algoritmos “na ciência da computação (informática) está associada a um conjunto de regras e operações bem definidas e ordenadas, destinadas à solução de um problema ou de uma classe de problemas, em um número finito de passos”.</a:t>
          </a:r>
        </a:p>
      </dgm:t>
    </dgm:pt>
    <dgm:pt modelId="{8C0EA806-31E4-4D1F-A12C-FAE6E53EC82E}" type="parTrans" cxnId="{F2BD4862-4658-4A5A-A574-1BAB6E0A0389}">
      <dgm:prSet/>
      <dgm:spPr/>
      <dgm:t>
        <a:bodyPr/>
        <a:lstStyle/>
        <a:p>
          <a:endParaRPr lang="pt-BR"/>
        </a:p>
      </dgm:t>
    </dgm:pt>
    <dgm:pt modelId="{1AA4A775-1B3B-4632-84D0-90F806DBCDA9}" type="sibTrans" cxnId="{F2BD4862-4658-4A5A-A574-1BAB6E0A0389}">
      <dgm:prSet/>
      <dgm:spPr/>
      <dgm:t>
        <a:bodyPr/>
        <a:lstStyle/>
        <a:p>
          <a:endParaRPr lang="pt-BR"/>
        </a:p>
      </dgm:t>
    </dgm:pt>
    <dgm:pt modelId="{88F221C8-A3E4-42B9-B863-B6DFCE26531E}">
      <dgm:prSet/>
      <dgm:spPr/>
      <dgm:t>
        <a:bodyPr/>
        <a:lstStyle/>
        <a:p>
          <a:r>
            <a:rPr lang="pt-BR"/>
            <a:t>Já para Soffner (2013, p. 21), ”algoritmo é um conjunto de passos, passível de repetição, que resolve um problema”. </a:t>
          </a:r>
        </a:p>
      </dgm:t>
    </dgm:pt>
    <dgm:pt modelId="{D7A78F58-5AB6-4144-AF3B-013F36AEEFD1}" type="parTrans" cxnId="{800178C4-DF47-4F85-9519-F983B5E4CF10}">
      <dgm:prSet/>
      <dgm:spPr/>
      <dgm:t>
        <a:bodyPr/>
        <a:lstStyle/>
        <a:p>
          <a:endParaRPr lang="pt-BR"/>
        </a:p>
      </dgm:t>
    </dgm:pt>
    <dgm:pt modelId="{BF8CFE31-AF20-4011-B31E-F1C747222DDB}" type="sibTrans" cxnId="{800178C4-DF47-4F85-9519-F983B5E4CF10}">
      <dgm:prSet/>
      <dgm:spPr/>
      <dgm:t>
        <a:bodyPr/>
        <a:lstStyle/>
        <a:p>
          <a:endParaRPr lang="pt-BR"/>
        </a:p>
      </dgm:t>
    </dgm:pt>
    <dgm:pt modelId="{A49D0B4F-1D62-4747-9D91-49A24A1F1A2F}" type="pres">
      <dgm:prSet presAssocID="{5FB9DB7A-EBE0-47EB-A2ED-2329C2679CA2}" presName="linear" presStyleCnt="0">
        <dgm:presLayoutVars>
          <dgm:animLvl val="lvl"/>
          <dgm:resizeHandles val="exact"/>
        </dgm:presLayoutVars>
      </dgm:prSet>
      <dgm:spPr/>
    </dgm:pt>
    <dgm:pt modelId="{B246FB24-B8FA-4C5C-BE78-E6CE4943F9F5}" type="pres">
      <dgm:prSet presAssocID="{6E17BE1E-5E5D-47CE-ACBA-894E9B8BC15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8557BF-D5E8-404F-A224-119AD33B840C}" type="pres">
      <dgm:prSet presAssocID="{8BCB9C00-B411-40D3-BBD6-8F457FC8C7AB}" presName="spacer" presStyleCnt="0"/>
      <dgm:spPr/>
    </dgm:pt>
    <dgm:pt modelId="{51AA0F54-426C-4E7B-AEA8-F3F103692A7C}" type="pres">
      <dgm:prSet presAssocID="{9FE8060C-FE51-4B5F-938A-8391BA4F052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DEC1180-10A0-4EFA-A1FE-417C71E9E4F5}" type="pres">
      <dgm:prSet presAssocID="{2320A571-609D-4091-8E82-D9477FBE1180}" presName="spacer" presStyleCnt="0"/>
      <dgm:spPr/>
    </dgm:pt>
    <dgm:pt modelId="{95CBB446-AE48-4893-955A-48D350463955}" type="pres">
      <dgm:prSet presAssocID="{001298A6-FE54-44BD-BE27-1E919B8EB92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9D04C6F-40A4-4D40-ACED-30EEE33C96C3}" type="pres">
      <dgm:prSet presAssocID="{1AA4A775-1B3B-4632-84D0-90F806DBCDA9}" presName="spacer" presStyleCnt="0"/>
      <dgm:spPr/>
    </dgm:pt>
    <dgm:pt modelId="{06016D09-DD59-474B-AEA4-96AED60243A5}" type="pres">
      <dgm:prSet presAssocID="{88F221C8-A3E4-42B9-B863-B6DFCE26531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537902C-A295-4C17-932D-212F66108B58}" type="presOf" srcId="{6E17BE1E-5E5D-47CE-ACBA-894E9B8BC15F}" destId="{B246FB24-B8FA-4C5C-BE78-E6CE4943F9F5}" srcOrd="0" destOrd="0" presId="urn:microsoft.com/office/officeart/2005/8/layout/vList2"/>
    <dgm:cxn modelId="{F2BD4862-4658-4A5A-A574-1BAB6E0A0389}" srcId="{5FB9DB7A-EBE0-47EB-A2ED-2329C2679CA2}" destId="{001298A6-FE54-44BD-BE27-1E919B8EB926}" srcOrd="2" destOrd="0" parTransId="{8C0EA806-31E4-4D1F-A12C-FAE6E53EC82E}" sibTransId="{1AA4A775-1B3B-4632-84D0-90F806DBCDA9}"/>
    <dgm:cxn modelId="{752E2A48-A591-4279-9263-DF3E5F992BE0}" srcId="{5FB9DB7A-EBE0-47EB-A2ED-2329C2679CA2}" destId="{6E17BE1E-5E5D-47CE-ACBA-894E9B8BC15F}" srcOrd="0" destOrd="0" parTransId="{7A6CFAFE-F476-4A53-856A-513996403488}" sibTransId="{8BCB9C00-B411-40D3-BBD6-8F457FC8C7AB}"/>
    <dgm:cxn modelId="{2F3FED4E-DBC2-44D7-BE9E-4F6BD058065B}" type="presOf" srcId="{88F221C8-A3E4-42B9-B863-B6DFCE26531E}" destId="{06016D09-DD59-474B-AEA4-96AED60243A5}" srcOrd="0" destOrd="0" presId="urn:microsoft.com/office/officeart/2005/8/layout/vList2"/>
    <dgm:cxn modelId="{FBF26955-09A7-4083-9899-491247586EF6}" type="presOf" srcId="{5FB9DB7A-EBE0-47EB-A2ED-2329C2679CA2}" destId="{A49D0B4F-1D62-4747-9D91-49A24A1F1A2F}" srcOrd="0" destOrd="0" presId="urn:microsoft.com/office/officeart/2005/8/layout/vList2"/>
    <dgm:cxn modelId="{E3908558-FDB1-48F8-A264-0F3CDD8A1879}" srcId="{5FB9DB7A-EBE0-47EB-A2ED-2329C2679CA2}" destId="{9FE8060C-FE51-4B5F-938A-8391BA4F0529}" srcOrd="1" destOrd="0" parTransId="{F9F98663-6DFD-4CB9-AD2E-2C9AADDF9342}" sibTransId="{2320A571-609D-4091-8E82-D9477FBE1180}"/>
    <dgm:cxn modelId="{3D1D7B83-7850-4CE9-8038-0B799E7CE5DB}" type="presOf" srcId="{9FE8060C-FE51-4B5F-938A-8391BA4F0529}" destId="{51AA0F54-426C-4E7B-AEA8-F3F103692A7C}" srcOrd="0" destOrd="0" presId="urn:microsoft.com/office/officeart/2005/8/layout/vList2"/>
    <dgm:cxn modelId="{800178C4-DF47-4F85-9519-F983B5E4CF10}" srcId="{5FB9DB7A-EBE0-47EB-A2ED-2329C2679CA2}" destId="{88F221C8-A3E4-42B9-B863-B6DFCE26531E}" srcOrd="3" destOrd="0" parTransId="{D7A78F58-5AB6-4144-AF3B-013F36AEEFD1}" sibTransId="{BF8CFE31-AF20-4011-B31E-F1C747222DDB}"/>
    <dgm:cxn modelId="{164628E8-667A-4FD3-8BF9-230D43DAC2CA}" type="presOf" srcId="{001298A6-FE54-44BD-BE27-1E919B8EB926}" destId="{95CBB446-AE48-4893-955A-48D350463955}" srcOrd="0" destOrd="0" presId="urn:microsoft.com/office/officeart/2005/8/layout/vList2"/>
    <dgm:cxn modelId="{7694354C-D279-4B4F-B13B-D322BDC28E83}" type="presParOf" srcId="{A49D0B4F-1D62-4747-9D91-49A24A1F1A2F}" destId="{B246FB24-B8FA-4C5C-BE78-E6CE4943F9F5}" srcOrd="0" destOrd="0" presId="urn:microsoft.com/office/officeart/2005/8/layout/vList2"/>
    <dgm:cxn modelId="{0BCFFD09-4A76-4CB2-8ADE-FB097F871BBA}" type="presParOf" srcId="{A49D0B4F-1D62-4747-9D91-49A24A1F1A2F}" destId="{328557BF-D5E8-404F-A224-119AD33B840C}" srcOrd="1" destOrd="0" presId="urn:microsoft.com/office/officeart/2005/8/layout/vList2"/>
    <dgm:cxn modelId="{8A13A484-D716-4986-B148-132FE146BFAD}" type="presParOf" srcId="{A49D0B4F-1D62-4747-9D91-49A24A1F1A2F}" destId="{51AA0F54-426C-4E7B-AEA8-F3F103692A7C}" srcOrd="2" destOrd="0" presId="urn:microsoft.com/office/officeart/2005/8/layout/vList2"/>
    <dgm:cxn modelId="{8D408DEA-267D-4F8B-8841-214F253EF8F0}" type="presParOf" srcId="{A49D0B4F-1D62-4747-9D91-49A24A1F1A2F}" destId="{CDEC1180-10A0-4EFA-A1FE-417C71E9E4F5}" srcOrd="3" destOrd="0" presId="urn:microsoft.com/office/officeart/2005/8/layout/vList2"/>
    <dgm:cxn modelId="{367BC1E3-8B68-4C08-840D-93FB12EA4544}" type="presParOf" srcId="{A49D0B4F-1D62-4747-9D91-49A24A1F1A2F}" destId="{95CBB446-AE48-4893-955A-48D350463955}" srcOrd="4" destOrd="0" presId="urn:microsoft.com/office/officeart/2005/8/layout/vList2"/>
    <dgm:cxn modelId="{A25D46FE-2009-4AEC-880D-EB2FCE27CDB5}" type="presParOf" srcId="{A49D0B4F-1D62-4747-9D91-49A24A1F1A2F}" destId="{29D04C6F-40A4-4D40-ACED-30EEE33C96C3}" srcOrd="5" destOrd="0" presId="urn:microsoft.com/office/officeart/2005/8/layout/vList2"/>
    <dgm:cxn modelId="{F1A0C243-B169-4EE1-86D4-DB5B0204E344}" type="presParOf" srcId="{A49D0B4F-1D62-4747-9D91-49A24A1F1A2F}" destId="{06016D09-DD59-474B-AEA4-96AED60243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B9DB7A-EBE0-47EB-A2ED-2329C2679CA2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5F42E7C4-77D1-475D-8E7E-8D39C8682088}">
      <dgm:prSet/>
      <dgm:spPr/>
      <dgm:t>
        <a:bodyPr/>
        <a:lstStyle/>
        <a:p>
          <a:r>
            <a:rPr lang="pt-BR" dirty="0"/>
            <a:t>Em outras palavras, algoritmo é </a:t>
          </a:r>
          <a:r>
            <a:rPr lang="pt-BR" b="1" dirty="0"/>
            <a:t>uma sequência – finita – de passos logicamente </a:t>
          </a:r>
          <a:r>
            <a:rPr lang="pt-BR" dirty="0"/>
            <a:t>ordenados e que resolve determinado problema, sendo escrito em uma </a:t>
          </a:r>
          <a:r>
            <a:rPr lang="pt-BR" dirty="0" err="1"/>
            <a:t>pseudolinguagem</a:t>
          </a:r>
          <a:r>
            <a:rPr lang="pt-BR" dirty="0"/>
            <a:t> de programação ou pseudocódigo, com regras muito próximas da linguagem natural, o que justifica o seu uso. Assim, em termos computacionais, todo algoritmo precisará ser reescrito em uma linguagem de programação para ser “entendido” pelo computador.</a:t>
          </a:r>
        </a:p>
      </dgm:t>
    </dgm:pt>
    <dgm:pt modelId="{11FE27A0-6EC1-474C-99F2-11E9F1196F89}" type="parTrans" cxnId="{416BEBB3-5287-41E2-8E93-9FC3AB002B7F}">
      <dgm:prSet/>
      <dgm:spPr/>
      <dgm:t>
        <a:bodyPr/>
        <a:lstStyle/>
        <a:p>
          <a:endParaRPr lang="pt-BR"/>
        </a:p>
      </dgm:t>
    </dgm:pt>
    <dgm:pt modelId="{CFAAA417-1B92-420F-A6C3-21AA4FBAB65B}" type="sibTrans" cxnId="{416BEBB3-5287-41E2-8E93-9FC3AB002B7F}">
      <dgm:prSet/>
      <dgm:spPr/>
      <dgm:t>
        <a:bodyPr/>
        <a:lstStyle/>
        <a:p>
          <a:endParaRPr lang="pt-BR"/>
        </a:p>
      </dgm:t>
    </dgm:pt>
    <dgm:pt modelId="{F3A7821B-654A-4BA6-B14A-1C011B3F6573}">
      <dgm:prSet/>
      <dgm:spPr/>
      <dgm:t>
        <a:bodyPr/>
        <a:lstStyle/>
        <a:p>
          <a:r>
            <a:rPr lang="pt-BR" dirty="0"/>
            <a:t>Um algoritmo pode ser apresentado na forma de texto ou na forma gráfica por meio de blocos. Nos dois casos, será necessário entender o problema a ser resolvido, os dados de entrada, os processamentos necessários, bem como as saídas (resultados) alcançadas (MANZANO, 2016).</a:t>
          </a:r>
        </a:p>
      </dgm:t>
    </dgm:pt>
    <dgm:pt modelId="{880F5526-2A4A-4BC2-BA8A-F671F5F96AF5}" type="parTrans" cxnId="{E0815A9C-0080-450A-B003-55650E8D656D}">
      <dgm:prSet/>
      <dgm:spPr/>
      <dgm:t>
        <a:bodyPr/>
        <a:lstStyle/>
        <a:p>
          <a:endParaRPr lang="pt-BR"/>
        </a:p>
      </dgm:t>
    </dgm:pt>
    <dgm:pt modelId="{3933ACD6-7FF3-4371-858E-1172D94B959D}" type="sibTrans" cxnId="{E0815A9C-0080-450A-B003-55650E8D656D}">
      <dgm:prSet/>
      <dgm:spPr/>
      <dgm:t>
        <a:bodyPr/>
        <a:lstStyle/>
        <a:p>
          <a:endParaRPr lang="pt-BR"/>
        </a:p>
      </dgm:t>
    </dgm:pt>
    <dgm:pt modelId="{A49D0B4F-1D62-4747-9D91-49A24A1F1A2F}" type="pres">
      <dgm:prSet presAssocID="{5FB9DB7A-EBE0-47EB-A2ED-2329C2679CA2}" presName="linear" presStyleCnt="0">
        <dgm:presLayoutVars>
          <dgm:animLvl val="lvl"/>
          <dgm:resizeHandles val="exact"/>
        </dgm:presLayoutVars>
      </dgm:prSet>
      <dgm:spPr/>
    </dgm:pt>
    <dgm:pt modelId="{4DD5E0B1-0194-4C83-88F5-98B80E278341}" type="pres">
      <dgm:prSet presAssocID="{5F42E7C4-77D1-475D-8E7E-8D39C868208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F8EF4F3-8EF8-480F-94A6-53F10DB95263}" type="pres">
      <dgm:prSet presAssocID="{CFAAA417-1B92-420F-A6C3-21AA4FBAB65B}" presName="spacer" presStyleCnt="0"/>
      <dgm:spPr/>
    </dgm:pt>
    <dgm:pt modelId="{6B75193C-CC94-43FE-A67A-FB3427A44E24}" type="pres">
      <dgm:prSet presAssocID="{F3A7821B-654A-4BA6-B14A-1C011B3F65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BF26955-09A7-4083-9899-491247586EF6}" type="presOf" srcId="{5FB9DB7A-EBE0-47EB-A2ED-2329C2679CA2}" destId="{A49D0B4F-1D62-4747-9D91-49A24A1F1A2F}" srcOrd="0" destOrd="0" presId="urn:microsoft.com/office/officeart/2005/8/layout/vList2"/>
    <dgm:cxn modelId="{5271EA98-604A-4260-AA91-E461833A65DB}" type="presOf" srcId="{F3A7821B-654A-4BA6-B14A-1C011B3F6573}" destId="{6B75193C-CC94-43FE-A67A-FB3427A44E24}" srcOrd="0" destOrd="0" presId="urn:microsoft.com/office/officeart/2005/8/layout/vList2"/>
    <dgm:cxn modelId="{E0815A9C-0080-450A-B003-55650E8D656D}" srcId="{5FB9DB7A-EBE0-47EB-A2ED-2329C2679CA2}" destId="{F3A7821B-654A-4BA6-B14A-1C011B3F6573}" srcOrd="1" destOrd="0" parTransId="{880F5526-2A4A-4BC2-BA8A-F671F5F96AF5}" sibTransId="{3933ACD6-7FF3-4371-858E-1172D94B959D}"/>
    <dgm:cxn modelId="{416BEBB3-5287-41E2-8E93-9FC3AB002B7F}" srcId="{5FB9DB7A-EBE0-47EB-A2ED-2329C2679CA2}" destId="{5F42E7C4-77D1-475D-8E7E-8D39C8682088}" srcOrd="0" destOrd="0" parTransId="{11FE27A0-6EC1-474C-99F2-11E9F1196F89}" sibTransId="{CFAAA417-1B92-420F-A6C3-21AA4FBAB65B}"/>
    <dgm:cxn modelId="{6ACEBCE8-2239-4CAB-81E1-11C03CD04CC4}" type="presOf" srcId="{5F42E7C4-77D1-475D-8E7E-8D39C8682088}" destId="{4DD5E0B1-0194-4C83-88F5-98B80E278341}" srcOrd="0" destOrd="0" presId="urn:microsoft.com/office/officeart/2005/8/layout/vList2"/>
    <dgm:cxn modelId="{C99A0641-CDA5-4E5B-887D-EDB7749A646E}" type="presParOf" srcId="{A49D0B4F-1D62-4747-9D91-49A24A1F1A2F}" destId="{4DD5E0B1-0194-4C83-88F5-98B80E278341}" srcOrd="0" destOrd="0" presId="urn:microsoft.com/office/officeart/2005/8/layout/vList2"/>
    <dgm:cxn modelId="{0CAF4DA3-E3F1-48F6-B388-F7C8D76C5EC7}" type="presParOf" srcId="{A49D0B4F-1D62-4747-9D91-49A24A1F1A2F}" destId="{BF8EF4F3-8EF8-480F-94A6-53F10DB95263}" srcOrd="1" destOrd="0" presId="urn:microsoft.com/office/officeart/2005/8/layout/vList2"/>
    <dgm:cxn modelId="{459166B7-4CD9-4256-B84C-A99C98BC2BA0}" type="presParOf" srcId="{A49D0B4F-1D62-4747-9D91-49A24A1F1A2F}" destId="{6B75193C-CC94-43FE-A67A-FB3427A44E2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5D6750-C54D-49A8-9D04-3781DBD54D5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C22B5A92-0C3C-4E48-A578-5A07CDA5A81C}">
      <dgm:prSet/>
      <dgm:spPr/>
      <dgm:t>
        <a:bodyPr/>
        <a:lstStyle/>
        <a:p>
          <a:pPr algn="just"/>
          <a:r>
            <a:rPr lang="pt-BR" dirty="0"/>
            <a:t>Conforme já mencionado, Java é baseada em C++, mas foi projetada para ser </a:t>
          </a:r>
          <a:r>
            <a:rPr lang="pt-BR" b="1" dirty="0"/>
            <a:t>menor, mais simples e mais confiável</a:t>
          </a:r>
          <a:r>
            <a:rPr lang="pt-BR" dirty="0"/>
            <a:t>. Java inclui uma forma relativamente simples de controle de concorrência por meio de seu modificador </a:t>
          </a:r>
          <a:r>
            <a:rPr lang="pt-BR" b="1" i="1" dirty="0" err="1"/>
            <a:t>synchronized</a:t>
          </a:r>
          <a:r>
            <a:rPr lang="pt-BR" dirty="0"/>
            <a:t>.</a:t>
          </a:r>
        </a:p>
        <a:p>
          <a:pPr algn="just"/>
          <a:r>
            <a:rPr lang="pt-BR" dirty="0"/>
            <a:t>Em Java, é relativamente fácil criar processos concorrentes, chamados de linhas de execução (</a:t>
          </a:r>
          <a:r>
            <a:rPr lang="pt-BR" b="1" i="1" dirty="0"/>
            <a:t>threads</a:t>
          </a:r>
          <a:r>
            <a:rPr lang="pt-BR" dirty="0"/>
            <a:t>). </a:t>
          </a:r>
        </a:p>
        <a:p>
          <a:pPr algn="just"/>
          <a:r>
            <a:rPr lang="pt-BR" dirty="0"/>
            <a:t>Java usa liberação implícita de armazenamento para seus objetos, geralmente chamada de coleta de lixo.</a:t>
          </a:r>
        </a:p>
      </dgm:t>
    </dgm:pt>
    <dgm:pt modelId="{60B73EF3-58C9-4CC2-85EC-48C8ABCC1A23}" type="parTrans" cxnId="{890787EB-8246-4B33-A61B-4E0EC74650C1}">
      <dgm:prSet/>
      <dgm:spPr/>
      <dgm:t>
        <a:bodyPr/>
        <a:lstStyle/>
        <a:p>
          <a:endParaRPr lang="pt-BR"/>
        </a:p>
      </dgm:t>
    </dgm:pt>
    <dgm:pt modelId="{A4ED6295-B157-4C71-BCF9-0AB5EB87334E}" type="sibTrans" cxnId="{890787EB-8246-4B33-A61B-4E0EC74650C1}">
      <dgm:prSet/>
      <dgm:spPr/>
      <dgm:t>
        <a:bodyPr/>
        <a:lstStyle/>
        <a:p>
          <a:endParaRPr lang="pt-BR"/>
        </a:p>
      </dgm:t>
    </dgm:pt>
    <dgm:pt modelId="{8C779AD3-C6F0-4D3A-8AAC-6E84701C1828}" type="pres">
      <dgm:prSet presAssocID="{5A5D6750-C54D-49A8-9D04-3781DBD54D5C}" presName="linear" presStyleCnt="0">
        <dgm:presLayoutVars>
          <dgm:animLvl val="lvl"/>
          <dgm:resizeHandles val="exact"/>
        </dgm:presLayoutVars>
      </dgm:prSet>
      <dgm:spPr/>
    </dgm:pt>
    <dgm:pt modelId="{6A7F1198-1555-4245-A122-F4330E7E1FAB}" type="pres">
      <dgm:prSet presAssocID="{C22B5A92-0C3C-4E48-A578-5A07CDA5A81C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7C3D0B8-6376-474D-9209-BD6CCB0EE18A}" type="presOf" srcId="{C22B5A92-0C3C-4E48-A578-5A07CDA5A81C}" destId="{6A7F1198-1555-4245-A122-F4330E7E1FAB}" srcOrd="0" destOrd="0" presId="urn:microsoft.com/office/officeart/2005/8/layout/vList2"/>
    <dgm:cxn modelId="{52689BC2-5F91-4CDE-AEEF-EC680EBC61DD}" type="presOf" srcId="{5A5D6750-C54D-49A8-9D04-3781DBD54D5C}" destId="{8C779AD3-C6F0-4D3A-8AAC-6E84701C1828}" srcOrd="0" destOrd="0" presId="urn:microsoft.com/office/officeart/2005/8/layout/vList2"/>
    <dgm:cxn modelId="{890787EB-8246-4B33-A61B-4E0EC74650C1}" srcId="{5A5D6750-C54D-49A8-9D04-3781DBD54D5C}" destId="{C22B5A92-0C3C-4E48-A578-5A07CDA5A81C}" srcOrd="0" destOrd="0" parTransId="{60B73EF3-58C9-4CC2-85EC-48C8ABCC1A23}" sibTransId="{A4ED6295-B157-4C71-BCF9-0AB5EB87334E}"/>
    <dgm:cxn modelId="{C5ED1407-BE75-4E27-A58C-3F787A3F7C28}" type="presParOf" srcId="{8C779AD3-C6F0-4D3A-8AAC-6E84701C1828}" destId="{6A7F1198-1555-4245-A122-F4330E7E1FA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1325FD-861D-4C44-8630-42842BACA4C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774AF01A-9BBB-4BCA-936B-98549BAD6F24}">
      <dgm:prSet/>
      <dgm:spPr/>
      <dgm:t>
        <a:bodyPr/>
        <a:lstStyle/>
        <a:p>
          <a:r>
            <a:rPr lang="pt-BR" dirty="0"/>
            <a:t>A </a:t>
          </a:r>
          <a:r>
            <a:rPr lang="pt-BR" dirty="0" err="1"/>
            <a:t>programação</a:t>
          </a:r>
          <a:r>
            <a:rPr lang="pt-BR" dirty="0"/>
            <a:t> orientada a objetos (OOP, </a:t>
          </a:r>
          <a:r>
            <a:rPr lang="pt-BR" i="1" dirty="0" err="1"/>
            <a:t>object</a:t>
          </a:r>
          <a:r>
            <a:rPr lang="pt-BR" i="1" dirty="0"/>
            <a:t> </a:t>
          </a:r>
          <a:r>
            <a:rPr lang="pt-BR" i="1" dirty="0" err="1"/>
            <a:t>oriented</a:t>
          </a:r>
          <a:r>
            <a:rPr lang="pt-BR" i="1" dirty="0"/>
            <a:t> </a:t>
          </a:r>
          <a:r>
            <a:rPr lang="pt-BR" i="1" dirty="0" err="1"/>
            <a:t>programming</a:t>
          </a:r>
          <a:r>
            <a:rPr lang="pt-BR" dirty="0"/>
            <a:t>) é a </a:t>
          </a:r>
          <a:r>
            <a:rPr lang="pt-BR" dirty="0" err="1"/>
            <a:t>essência</a:t>
          </a:r>
          <a:r>
            <a:rPr lang="pt-BR" dirty="0"/>
            <a:t> de Java. A metodologia orientada a objetos é inseparável da linguagem, e todos os programas Java são, pelo menos até certo ponto, orientados a objetos</a:t>
          </a:r>
        </a:p>
      </dgm:t>
    </dgm:pt>
    <dgm:pt modelId="{313142ED-7ADA-4D16-8B8E-E01958EADF37}" type="parTrans" cxnId="{8E5413A4-7750-46C7-9B81-83CD992D33C6}">
      <dgm:prSet/>
      <dgm:spPr/>
      <dgm:t>
        <a:bodyPr/>
        <a:lstStyle/>
        <a:p>
          <a:endParaRPr lang="pt-BR"/>
        </a:p>
      </dgm:t>
    </dgm:pt>
    <dgm:pt modelId="{3BA73239-A066-4829-AD21-4B81E05F824A}" type="sibTrans" cxnId="{8E5413A4-7750-46C7-9B81-83CD992D33C6}">
      <dgm:prSet/>
      <dgm:spPr/>
      <dgm:t>
        <a:bodyPr/>
        <a:lstStyle/>
        <a:p>
          <a:endParaRPr lang="pt-BR"/>
        </a:p>
      </dgm:t>
    </dgm:pt>
    <dgm:pt modelId="{D994901E-5895-4E17-A64A-0892F4519751}" type="pres">
      <dgm:prSet presAssocID="{1E1325FD-861D-4C44-8630-42842BACA4C7}" presName="diagram" presStyleCnt="0">
        <dgm:presLayoutVars>
          <dgm:dir/>
          <dgm:resizeHandles val="exact"/>
        </dgm:presLayoutVars>
      </dgm:prSet>
      <dgm:spPr/>
    </dgm:pt>
    <dgm:pt modelId="{C43AD566-0FB6-4459-B070-8D1FBEBFB785}" type="pres">
      <dgm:prSet presAssocID="{774AF01A-9BBB-4BCA-936B-98549BAD6F24}" presName="node" presStyleLbl="node1" presStyleIdx="0" presStyleCnt="1" custScaleY="183785" custLinFactNeighborX="-945" custLinFactNeighborY="-9316">
        <dgm:presLayoutVars>
          <dgm:bulletEnabled val="1"/>
        </dgm:presLayoutVars>
      </dgm:prSet>
      <dgm:spPr/>
    </dgm:pt>
  </dgm:ptLst>
  <dgm:cxnLst>
    <dgm:cxn modelId="{0B937378-F4A0-41C1-85FA-66CCC4550C7B}" type="presOf" srcId="{1E1325FD-861D-4C44-8630-42842BACA4C7}" destId="{D994901E-5895-4E17-A64A-0892F4519751}" srcOrd="0" destOrd="0" presId="urn:microsoft.com/office/officeart/2005/8/layout/default"/>
    <dgm:cxn modelId="{9D8C9599-7CB9-43AD-B682-4E01DA620BDE}" type="presOf" srcId="{774AF01A-9BBB-4BCA-936B-98549BAD6F24}" destId="{C43AD566-0FB6-4459-B070-8D1FBEBFB785}" srcOrd="0" destOrd="0" presId="urn:microsoft.com/office/officeart/2005/8/layout/default"/>
    <dgm:cxn modelId="{8E5413A4-7750-46C7-9B81-83CD992D33C6}" srcId="{1E1325FD-861D-4C44-8630-42842BACA4C7}" destId="{774AF01A-9BBB-4BCA-936B-98549BAD6F24}" srcOrd="0" destOrd="0" parTransId="{313142ED-7ADA-4D16-8B8E-E01958EADF37}" sibTransId="{3BA73239-A066-4829-AD21-4B81E05F824A}"/>
    <dgm:cxn modelId="{4813B41F-F434-4647-AB8E-E345213B3625}" type="presParOf" srcId="{D994901E-5895-4E17-A64A-0892F4519751}" destId="{C43AD566-0FB6-4459-B070-8D1FBEBFB785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D2F89C-37E8-4A5E-9D2F-74E6049FDB3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pt-BR"/>
        </a:p>
      </dgm:t>
    </dgm:pt>
    <dgm:pt modelId="{8270BD74-191A-43A7-931D-BD2552414582}">
      <dgm:prSet/>
      <dgm:spPr/>
      <dgm:t>
        <a:bodyPr/>
        <a:lstStyle/>
        <a:p>
          <a:r>
            <a:rPr lang="pt-BR" b="0" dirty="0"/>
            <a:t>Um operador é um </a:t>
          </a:r>
          <a:r>
            <a:rPr lang="pt-BR" b="0" dirty="0" err="1"/>
            <a:t>símbolo</a:t>
          </a:r>
          <a:r>
            <a:rPr lang="pt-BR" b="0" dirty="0"/>
            <a:t> que solicita ao compilador que execute uma </a:t>
          </a:r>
          <a:r>
            <a:rPr lang="pt-BR" b="1" dirty="0" err="1"/>
            <a:t>operac</a:t>
          </a:r>
          <a:r>
            <a:rPr lang="pt-BR" b="0" dirty="0" err="1"/>
            <a:t>̧ão</a:t>
          </a:r>
          <a:r>
            <a:rPr lang="pt-BR" b="0" dirty="0"/>
            <a:t> </a:t>
          </a:r>
          <a:r>
            <a:rPr lang="pt-BR" b="1" dirty="0" err="1"/>
            <a:t>matemática</a:t>
          </a:r>
          <a:r>
            <a:rPr lang="pt-BR" b="0" dirty="0"/>
            <a:t> </a:t>
          </a:r>
          <a:r>
            <a:rPr lang="pt-BR" b="1" dirty="0"/>
            <a:t>ou </a:t>
          </a:r>
          <a:r>
            <a:rPr lang="pt-BR" b="1" dirty="0" err="1"/>
            <a:t>lógica</a:t>
          </a:r>
          <a:r>
            <a:rPr lang="pt-BR" b="1" dirty="0"/>
            <a:t> </a:t>
          </a:r>
          <a:r>
            <a:rPr lang="pt-BR" b="1" dirty="0" err="1"/>
            <a:t>específica</a:t>
          </a:r>
          <a:r>
            <a:rPr lang="pt-BR" b="0" dirty="0"/>
            <a:t>. Java tem quatro classes gerais de operadores: </a:t>
          </a:r>
          <a:r>
            <a:rPr lang="pt-BR" b="1" dirty="0" err="1"/>
            <a:t>aritmético</a:t>
          </a:r>
          <a:r>
            <a:rPr lang="pt-BR" b="0" dirty="0"/>
            <a:t>, </a:t>
          </a:r>
          <a:r>
            <a:rPr lang="pt-BR" b="1" i="1" dirty="0" err="1"/>
            <a:t>bitwise</a:t>
          </a:r>
          <a:r>
            <a:rPr lang="pt-BR" b="0" dirty="0"/>
            <a:t>, </a:t>
          </a:r>
          <a:r>
            <a:rPr lang="pt-BR" b="1" dirty="0"/>
            <a:t>relacional</a:t>
          </a:r>
          <a:r>
            <a:rPr lang="pt-BR" b="0" dirty="0"/>
            <a:t> e </a:t>
          </a:r>
          <a:r>
            <a:rPr lang="pt-BR" b="1" dirty="0" err="1"/>
            <a:t>lógico</a:t>
          </a:r>
          <a:r>
            <a:rPr lang="pt-BR" b="0" dirty="0"/>
            <a:t>.</a:t>
          </a:r>
        </a:p>
      </dgm:t>
    </dgm:pt>
    <dgm:pt modelId="{EF21ADFB-EB34-4D02-8E13-C901A727E195}" type="parTrans" cxnId="{E7A5019B-BE2C-40C7-8EF5-463F6EDABAF8}">
      <dgm:prSet/>
      <dgm:spPr/>
      <dgm:t>
        <a:bodyPr/>
        <a:lstStyle/>
        <a:p>
          <a:endParaRPr lang="pt-BR"/>
        </a:p>
      </dgm:t>
    </dgm:pt>
    <dgm:pt modelId="{F1AFA02D-0F5B-40A0-9674-C4665BFC3AE4}" type="sibTrans" cxnId="{E7A5019B-BE2C-40C7-8EF5-463F6EDABAF8}">
      <dgm:prSet/>
      <dgm:spPr/>
      <dgm:t>
        <a:bodyPr/>
        <a:lstStyle/>
        <a:p>
          <a:endParaRPr lang="pt-BR"/>
        </a:p>
      </dgm:t>
    </dgm:pt>
    <dgm:pt modelId="{6C35C11C-86B5-4EDC-8B51-739EA397AA3F}" type="pres">
      <dgm:prSet presAssocID="{23D2F89C-37E8-4A5E-9D2F-74E6049FDB31}" presName="linear" presStyleCnt="0">
        <dgm:presLayoutVars>
          <dgm:animLvl val="lvl"/>
          <dgm:resizeHandles val="exact"/>
        </dgm:presLayoutVars>
      </dgm:prSet>
      <dgm:spPr/>
    </dgm:pt>
    <dgm:pt modelId="{4D4C3F38-FB0F-4716-95D8-84628DC33DBF}" type="pres">
      <dgm:prSet presAssocID="{8270BD74-191A-43A7-931D-BD2552414582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7A5019B-BE2C-40C7-8EF5-463F6EDABAF8}" srcId="{23D2F89C-37E8-4A5E-9D2F-74E6049FDB31}" destId="{8270BD74-191A-43A7-931D-BD2552414582}" srcOrd="0" destOrd="0" parTransId="{EF21ADFB-EB34-4D02-8E13-C901A727E195}" sibTransId="{F1AFA02D-0F5B-40A0-9674-C4665BFC3AE4}"/>
    <dgm:cxn modelId="{DD9D11C5-C3FF-44FF-BCD9-CAA93753452C}" type="presOf" srcId="{23D2F89C-37E8-4A5E-9D2F-74E6049FDB31}" destId="{6C35C11C-86B5-4EDC-8B51-739EA397AA3F}" srcOrd="0" destOrd="0" presId="urn:microsoft.com/office/officeart/2005/8/layout/vList2"/>
    <dgm:cxn modelId="{A0A2B2D4-FD62-495E-ABAD-3224294E30B8}" type="presOf" srcId="{8270BD74-191A-43A7-931D-BD2552414582}" destId="{4D4C3F38-FB0F-4716-95D8-84628DC33DBF}" srcOrd="0" destOrd="0" presId="urn:microsoft.com/office/officeart/2005/8/layout/vList2"/>
    <dgm:cxn modelId="{53A7B552-2A46-4491-960A-7C9304BFCF89}" type="presParOf" srcId="{6C35C11C-86B5-4EDC-8B51-739EA397AA3F}" destId="{4D4C3F38-FB0F-4716-95D8-84628DC33DB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EC14F4-66ED-4294-A21B-AF3A212127B3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BBD03235-E21C-4A79-A9BE-2FF0708F694A}">
      <dgm:prSet/>
      <dgm:spPr/>
      <dgm:t>
        <a:bodyPr/>
        <a:lstStyle/>
        <a:p>
          <a:r>
            <a:rPr lang="pt-BR"/>
            <a:t>Podemos comparar todos os objetos para ver se são iguais ou diferentes com o uso </a:t>
          </a:r>
          <a:r>
            <a:rPr lang="pt-BR" b="1"/>
            <a:t>de = = e !=</a:t>
          </a:r>
          <a:r>
            <a:rPr lang="pt-BR"/>
            <a:t>. No entanto, os operadores de comparação </a:t>
          </a:r>
          <a:r>
            <a:rPr lang="pt-BR" b="1"/>
            <a:t>&lt;, &gt;, &lt;= ou &gt;=</a:t>
          </a:r>
          <a:r>
            <a:rPr lang="pt-BR"/>
            <a:t> só podem ser aplicados aos tipos que dão suporte a um relacionamento sequencial.</a:t>
          </a:r>
        </a:p>
      </dgm:t>
    </dgm:pt>
    <dgm:pt modelId="{922FA600-6905-4AF8-B2F1-96A04FB44F87}" type="parTrans" cxnId="{E4036956-C5E1-4B21-918F-551313758F14}">
      <dgm:prSet/>
      <dgm:spPr/>
      <dgm:t>
        <a:bodyPr/>
        <a:lstStyle/>
        <a:p>
          <a:endParaRPr lang="pt-BR"/>
        </a:p>
      </dgm:t>
    </dgm:pt>
    <dgm:pt modelId="{DF4A78CE-AB53-447C-A3DA-B003A7381043}" type="sibTrans" cxnId="{E4036956-C5E1-4B21-918F-551313758F14}">
      <dgm:prSet/>
      <dgm:spPr/>
      <dgm:t>
        <a:bodyPr/>
        <a:lstStyle/>
        <a:p>
          <a:endParaRPr lang="pt-BR"/>
        </a:p>
      </dgm:t>
    </dgm:pt>
    <dgm:pt modelId="{763D98D4-52D4-4CDA-B3FF-E3945B06CE7A}" type="pres">
      <dgm:prSet presAssocID="{9EEC14F4-66ED-4294-A21B-AF3A212127B3}" presName="linear" presStyleCnt="0">
        <dgm:presLayoutVars>
          <dgm:animLvl val="lvl"/>
          <dgm:resizeHandles val="exact"/>
        </dgm:presLayoutVars>
      </dgm:prSet>
      <dgm:spPr/>
    </dgm:pt>
    <dgm:pt modelId="{A6EEA5FB-6834-4F17-BBC7-A3E1AF387061}" type="pres">
      <dgm:prSet presAssocID="{BBD03235-E21C-4A79-A9BE-2FF0708F694A}" presName="parentText" presStyleLbl="node1" presStyleIdx="0" presStyleCnt="1" custScaleY="104943">
        <dgm:presLayoutVars>
          <dgm:chMax val="0"/>
          <dgm:bulletEnabled val="1"/>
        </dgm:presLayoutVars>
      </dgm:prSet>
      <dgm:spPr/>
    </dgm:pt>
  </dgm:ptLst>
  <dgm:cxnLst>
    <dgm:cxn modelId="{96563031-553D-468B-B92B-4588830B4640}" type="presOf" srcId="{9EEC14F4-66ED-4294-A21B-AF3A212127B3}" destId="{763D98D4-52D4-4CDA-B3FF-E3945B06CE7A}" srcOrd="0" destOrd="0" presId="urn:microsoft.com/office/officeart/2005/8/layout/vList2"/>
    <dgm:cxn modelId="{E4036956-C5E1-4B21-918F-551313758F14}" srcId="{9EEC14F4-66ED-4294-A21B-AF3A212127B3}" destId="{BBD03235-E21C-4A79-A9BE-2FF0708F694A}" srcOrd="0" destOrd="0" parTransId="{922FA600-6905-4AF8-B2F1-96A04FB44F87}" sibTransId="{DF4A78CE-AB53-447C-A3DA-B003A7381043}"/>
    <dgm:cxn modelId="{B6692BCF-5E93-44B7-81E0-FC5286DA06B0}" type="presOf" srcId="{BBD03235-E21C-4A79-A9BE-2FF0708F694A}" destId="{A6EEA5FB-6834-4F17-BBC7-A3E1AF387061}" srcOrd="0" destOrd="0" presId="urn:microsoft.com/office/officeart/2005/8/layout/vList2"/>
    <dgm:cxn modelId="{F753C72F-DD9C-4890-AFF2-D4460CBD8938}" type="presParOf" srcId="{763D98D4-52D4-4CDA-B3FF-E3945B06CE7A}" destId="{A6EEA5FB-6834-4F17-BBC7-A3E1AF38706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9C6018-60BC-4B15-8E3B-C79559B7320C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pt-BR"/>
        </a:p>
      </dgm:t>
    </dgm:pt>
    <dgm:pt modelId="{D6DCC503-9EE4-48C5-9007-1BBBF4668F02}">
      <dgm:prSet/>
      <dgm:spPr/>
      <dgm:t>
        <a:bodyPr/>
        <a:lstStyle/>
        <a:p>
          <a:r>
            <a:rPr lang="pt-BR" dirty="0"/>
            <a:t>Tanto o operador de incremento quanto o de decremento podem preceder (</a:t>
          </a:r>
          <a:r>
            <a:rPr lang="pt-BR" b="1" dirty="0"/>
            <a:t>prefixar</a:t>
          </a:r>
          <a:r>
            <a:rPr lang="pt-BR" dirty="0"/>
            <a:t>) ou vir </a:t>
          </a:r>
          <a:r>
            <a:rPr lang="pt-BR" dirty="0" err="1"/>
            <a:t>após</a:t>
          </a:r>
          <a:r>
            <a:rPr lang="pt-BR" dirty="0"/>
            <a:t> (</a:t>
          </a:r>
          <a:r>
            <a:rPr lang="pt-BR" b="1" dirty="0" err="1"/>
            <a:t>posfixar</a:t>
          </a:r>
          <a:r>
            <a:rPr lang="pt-BR" dirty="0"/>
            <a:t>) o operando. Por exemplo,</a:t>
          </a:r>
        </a:p>
      </dgm:t>
    </dgm:pt>
    <dgm:pt modelId="{61B64FA2-2CDB-4ACE-A1F0-0654D9760124}" type="parTrans" cxnId="{727D2E6F-2306-429F-95CE-A49EABED6561}">
      <dgm:prSet/>
      <dgm:spPr/>
      <dgm:t>
        <a:bodyPr/>
        <a:lstStyle/>
        <a:p>
          <a:endParaRPr lang="pt-BR"/>
        </a:p>
      </dgm:t>
    </dgm:pt>
    <dgm:pt modelId="{9CCF7018-65DB-47DA-B7A1-A27AED4B11CA}" type="sibTrans" cxnId="{727D2E6F-2306-429F-95CE-A49EABED6561}">
      <dgm:prSet/>
      <dgm:spPr/>
      <dgm:t>
        <a:bodyPr/>
        <a:lstStyle/>
        <a:p>
          <a:endParaRPr lang="pt-BR"/>
        </a:p>
      </dgm:t>
    </dgm:pt>
    <dgm:pt modelId="{CB79DB58-93AF-499B-8C38-A7A064FF3005}">
      <dgm:prSet/>
      <dgm:spPr/>
      <dgm:t>
        <a:bodyPr/>
        <a:lstStyle/>
        <a:p>
          <a:pPr>
            <a:buNone/>
          </a:pPr>
          <a:r>
            <a:rPr lang="pt-BR" dirty="0"/>
            <a:t>x = x + 1;</a:t>
          </a:r>
        </a:p>
      </dgm:t>
    </dgm:pt>
    <dgm:pt modelId="{DECA0451-C7F1-4E7E-B495-E07C84430901}" type="parTrans" cxnId="{2CFC8728-12FC-454A-A789-BFE9A78AC90F}">
      <dgm:prSet/>
      <dgm:spPr/>
      <dgm:t>
        <a:bodyPr/>
        <a:lstStyle/>
        <a:p>
          <a:endParaRPr lang="pt-BR"/>
        </a:p>
      </dgm:t>
    </dgm:pt>
    <dgm:pt modelId="{5C3C40A3-5C35-40AD-B612-5F682C4EE6D9}" type="sibTrans" cxnId="{2CFC8728-12FC-454A-A789-BFE9A78AC90F}">
      <dgm:prSet/>
      <dgm:spPr/>
      <dgm:t>
        <a:bodyPr/>
        <a:lstStyle/>
        <a:p>
          <a:endParaRPr lang="pt-BR"/>
        </a:p>
      </dgm:t>
    </dgm:pt>
    <dgm:pt modelId="{1C43C40C-0402-4029-9EA2-A18C8E1B32A9}">
      <dgm:prSet/>
      <dgm:spPr/>
      <dgm:t>
        <a:bodyPr/>
        <a:lstStyle/>
        <a:p>
          <a:pPr>
            <a:buNone/>
          </a:pPr>
          <a:r>
            <a:rPr lang="pt-BR" dirty="0"/>
            <a:t>pode ser escrito como</a:t>
          </a:r>
        </a:p>
      </dgm:t>
    </dgm:pt>
    <dgm:pt modelId="{3228C644-50AF-46EF-AF48-14AF1C1B60DC}" type="parTrans" cxnId="{3F3A4761-122F-408A-8AEF-16F5DE4C5195}">
      <dgm:prSet/>
      <dgm:spPr/>
      <dgm:t>
        <a:bodyPr/>
        <a:lstStyle/>
        <a:p>
          <a:endParaRPr lang="pt-BR"/>
        </a:p>
      </dgm:t>
    </dgm:pt>
    <dgm:pt modelId="{71751F7B-2ECA-44C8-A01B-306473F28AC8}" type="sibTrans" cxnId="{3F3A4761-122F-408A-8AEF-16F5DE4C5195}">
      <dgm:prSet/>
      <dgm:spPr/>
      <dgm:t>
        <a:bodyPr/>
        <a:lstStyle/>
        <a:p>
          <a:endParaRPr lang="pt-BR"/>
        </a:p>
      </dgm:t>
    </dgm:pt>
    <dgm:pt modelId="{F283A4E8-BAB5-4214-94ED-D0BBB48F24BC}">
      <dgm:prSet/>
      <dgm:spPr/>
      <dgm:t>
        <a:bodyPr/>
        <a:lstStyle/>
        <a:p>
          <a:pPr>
            <a:buNone/>
          </a:pPr>
          <a:r>
            <a:rPr lang="pt-BR" dirty="0"/>
            <a:t>++x; // </a:t>
          </a:r>
          <a:r>
            <a:rPr lang="pt-BR" b="1" dirty="0"/>
            <a:t>forma prefixada</a:t>
          </a:r>
        </a:p>
      </dgm:t>
    </dgm:pt>
    <dgm:pt modelId="{6CFEF5B5-F0CC-47DE-B307-A746A7E93FCE}" type="parTrans" cxnId="{AA7F9C72-AF00-4E6D-99C4-ABF1770C618A}">
      <dgm:prSet/>
      <dgm:spPr/>
      <dgm:t>
        <a:bodyPr/>
        <a:lstStyle/>
        <a:p>
          <a:endParaRPr lang="pt-BR"/>
        </a:p>
      </dgm:t>
    </dgm:pt>
    <dgm:pt modelId="{A5B0EBCD-F601-4822-A1CA-B4C8660E10A3}" type="sibTrans" cxnId="{AA7F9C72-AF00-4E6D-99C4-ABF1770C618A}">
      <dgm:prSet/>
      <dgm:spPr/>
      <dgm:t>
        <a:bodyPr/>
        <a:lstStyle/>
        <a:p>
          <a:endParaRPr lang="pt-BR"/>
        </a:p>
      </dgm:t>
    </dgm:pt>
    <dgm:pt modelId="{531F87C8-8288-473F-A333-F5519E016F03}">
      <dgm:prSet/>
      <dgm:spPr/>
      <dgm:t>
        <a:bodyPr/>
        <a:lstStyle/>
        <a:p>
          <a:pPr>
            <a:buNone/>
          </a:pPr>
          <a:r>
            <a:rPr lang="pt-BR" dirty="0"/>
            <a:t>ou como</a:t>
          </a:r>
        </a:p>
      </dgm:t>
    </dgm:pt>
    <dgm:pt modelId="{55656D5F-BF21-40A2-AB58-231591D763EB}" type="parTrans" cxnId="{68AE4BD5-2493-41A4-89FB-4AB2FC9EA787}">
      <dgm:prSet/>
      <dgm:spPr/>
      <dgm:t>
        <a:bodyPr/>
        <a:lstStyle/>
        <a:p>
          <a:endParaRPr lang="pt-BR"/>
        </a:p>
      </dgm:t>
    </dgm:pt>
    <dgm:pt modelId="{EB92A15B-C154-434B-81AA-7B6CB28D26FD}" type="sibTrans" cxnId="{68AE4BD5-2493-41A4-89FB-4AB2FC9EA787}">
      <dgm:prSet/>
      <dgm:spPr/>
      <dgm:t>
        <a:bodyPr/>
        <a:lstStyle/>
        <a:p>
          <a:endParaRPr lang="pt-BR"/>
        </a:p>
      </dgm:t>
    </dgm:pt>
    <dgm:pt modelId="{E8A25624-E483-4F09-8520-85A9CC346292}">
      <dgm:prSet/>
      <dgm:spPr/>
      <dgm:t>
        <a:bodyPr/>
        <a:lstStyle/>
        <a:p>
          <a:pPr>
            <a:buNone/>
          </a:pPr>
          <a:r>
            <a:rPr lang="pt-BR" dirty="0"/>
            <a:t>x++; // </a:t>
          </a:r>
          <a:r>
            <a:rPr lang="pt-BR" b="1" dirty="0"/>
            <a:t>forma </a:t>
          </a:r>
          <a:r>
            <a:rPr lang="pt-BR" b="1" dirty="0" err="1"/>
            <a:t>posfixada</a:t>
          </a:r>
          <a:endParaRPr lang="pt-BR" b="1" dirty="0"/>
        </a:p>
      </dgm:t>
    </dgm:pt>
    <dgm:pt modelId="{EE802C6A-FE38-4382-BC18-5D0B1F9B9B5F}" type="parTrans" cxnId="{01C39A1F-8F31-42B0-8557-D479B70BCE71}">
      <dgm:prSet/>
      <dgm:spPr/>
      <dgm:t>
        <a:bodyPr/>
        <a:lstStyle/>
        <a:p>
          <a:endParaRPr lang="pt-BR"/>
        </a:p>
      </dgm:t>
    </dgm:pt>
    <dgm:pt modelId="{3B1808B0-5C70-4EA4-B9FA-C815FECF180E}" type="sibTrans" cxnId="{01C39A1F-8F31-42B0-8557-D479B70BCE71}">
      <dgm:prSet/>
      <dgm:spPr/>
      <dgm:t>
        <a:bodyPr/>
        <a:lstStyle/>
        <a:p>
          <a:endParaRPr lang="pt-BR"/>
        </a:p>
      </dgm:t>
    </dgm:pt>
    <dgm:pt modelId="{C377D6DC-CCF1-4A6F-A10F-9C5F7EE8CE9D}" type="pres">
      <dgm:prSet presAssocID="{DB9C6018-60BC-4B15-8E3B-C79559B7320C}" presName="linear" presStyleCnt="0">
        <dgm:presLayoutVars>
          <dgm:animLvl val="lvl"/>
          <dgm:resizeHandles val="exact"/>
        </dgm:presLayoutVars>
      </dgm:prSet>
      <dgm:spPr/>
    </dgm:pt>
    <dgm:pt modelId="{AFBDA2E3-897F-403A-9710-55AD749C3ABC}" type="pres">
      <dgm:prSet presAssocID="{D6DCC503-9EE4-48C5-9007-1BBBF4668F0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F4476A0-3A06-4D38-B160-3D2D70CA930F}" type="pres">
      <dgm:prSet presAssocID="{D6DCC503-9EE4-48C5-9007-1BBBF4668F0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81080107-AAAE-4618-A1E1-60CAB9EA808B}" type="presOf" srcId="{F283A4E8-BAB5-4214-94ED-D0BBB48F24BC}" destId="{0F4476A0-3A06-4D38-B160-3D2D70CA930F}" srcOrd="0" destOrd="2" presId="urn:microsoft.com/office/officeart/2005/8/layout/vList2"/>
    <dgm:cxn modelId="{A0918C08-C32C-460B-8A0A-5318BC424F9F}" type="presOf" srcId="{CB79DB58-93AF-499B-8C38-A7A064FF3005}" destId="{0F4476A0-3A06-4D38-B160-3D2D70CA930F}" srcOrd="0" destOrd="0" presId="urn:microsoft.com/office/officeart/2005/8/layout/vList2"/>
    <dgm:cxn modelId="{01C39A1F-8F31-42B0-8557-D479B70BCE71}" srcId="{D6DCC503-9EE4-48C5-9007-1BBBF4668F02}" destId="{E8A25624-E483-4F09-8520-85A9CC346292}" srcOrd="4" destOrd="0" parTransId="{EE802C6A-FE38-4382-BC18-5D0B1F9B9B5F}" sibTransId="{3B1808B0-5C70-4EA4-B9FA-C815FECF180E}"/>
    <dgm:cxn modelId="{2CFC8728-12FC-454A-A789-BFE9A78AC90F}" srcId="{D6DCC503-9EE4-48C5-9007-1BBBF4668F02}" destId="{CB79DB58-93AF-499B-8C38-A7A064FF3005}" srcOrd="0" destOrd="0" parTransId="{DECA0451-C7F1-4E7E-B495-E07C84430901}" sibTransId="{5C3C40A3-5C35-40AD-B612-5F682C4EE6D9}"/>
    <dgm:cxn modelId="{3F3A4761-122F-408A-8AEF-16F5DE4C5195}" srcId="{D6DCC503-9EE4-48C5-9007-1BBBF4668F02}" destId="{1C43C40C-0402-4029-9EA2-A18C8E1B32A9}" srcOrd="1" destOrd="0" parTransId="{3228C644-50AF-46EF-AF48-14AF1C1B60DC}" sibTransId="{71751F7B-2ECA-44C8-A01B-306473F28AC8}"/>
    <dgm:cxn modelId="{727D2E6F-2306-429F-95CE-A49EABED6561}" srcId="{DB9C6018-60BC-4B15-8E3B-C79559B7320C}" destId="{D6DCC503-9EE4-48C5-9007-1BBBF4668F02}" srcOrd="0" destOrd="0" parTransId="{61B64FA2-2CDB-4ACE-A1F0-0654D9760124}" sibTransId="{9CCF7018-65DB-47DA-B7A1-A27AED4B11CA}"/>
    <dgm:cxn modelId="{AC9FB171-D123-4752-8498-294777517399}" type="presOf" srcId="{1C43C40C-0402-4029-9EA2-A18C8E1B32A9}" destId="{0F4476A0-3A06-4D38-B160-3D2D70CA930F}" srcOrd="0" destOrd="1" presId="urn:microsoft.com/office/officeart/2005/8/layout/vList2"/>
    <dgm:cxn modelId="{4EBB2D72-FF7E-475C-A929-54105AE94CAC}" type="presOf" srcId="{D6DCC503-9EE4-48C5-9007-1BBBF4668F02}" destId="{AFBDA2E3-897F-403A-9710-55AD749C3ABC}" srcOrd="0" destOrd="0" presId="urn:microsoft.com/office/officeart/2005/8/layout/vList2"/>
    <dgm:cxn modelId="{AA7F9C72-AF00-4E6D-99C4-ABF1770C618A}" srcId="{D6DCC503-9EE4-48C5-9007-1BBBF4668F02}" destId="{F283A4E8-BAB5-4214-94ED-D0BBB48F24BC}" srcOrd="2" destOrd="0" parTransId="{6CFEF5B5-F0CC-47DE-B307-A746A7E93FCE}" sibTransId="{A5B0EBCD-F601-4822-A1CA-B4C8660E10A3}"/>
    <dgm:cxn modelId="{5D9D3B54-7242-4AB6-8720-1E998907AEFE}" type="presOf" srcId="{E8A25624-E483-4F09-8520-85A9CC346292}" destId="{0F4476A0-3A06-4D38-B160-3D2D70CA930F}" srcOrd="0" destOrd="4" presId="urn:microsoft.com/office/officeart/2005/8/layout/vList2"/>
    <dgm:cxn modelId="{52A23396-E611-4BF2-A9A5-08364128EBC4}" type="presOf" srcId="{DB9C6018-60BC-4B15-8E3B-C79559B7320C}" destId="{C377D6DC-CCF1-4A6F-A10F-9C5F7EE8CE9D}" srcOrd="0" destOrd="0" presId="urn:microsoft.com/office/officeart/2005/8/layout/vList2"/>
    <dgm:cxn modelId="{68AE4BD5-2493-41A4-89FB-4AB2FC9EA787}" srcId="{D6DCC503-9EE4-48C5-9007-1BBBF4668F02}" destId="{531F87C8-8288-473F-A333-F5519E016F03}" srcOrd="3" destOrd="0" parTransId="{55656D5F-BF21-40A2-AB58-231591D763EB}" sibTransId="{EB92A15B-C154-434B-81AA-7B6CB28D26FD}"/>
    <dgm:cxn modelId="{0745EED5-1B56-47E7-B834-9F5C973453A1}" type="presOf" srcId="{531F87C8-8288-473F-A333-F5519E016F03}" destId="{0F4476A0-3A06-4D38-B160-3D2D70CA930F}" srcOrd="0" destOrd="3" presId="urn:microsoft.com/office/officeart/2005/8/layout/vList2"/>
    <dgm:cxn modelId="{43F2F1E0-D6A2-4708-94F7-07DD24EB857F}" type="presParOf" srcId="{C377D6DC-CCF1-4A6F-A10F-9C5F7EE8CE9D}" destId="{AFBDA2E3-897F-403A-9710-55AD749C3ABC}" srcOrd="0" destOrd="0" presId="urn:microsoft.com/office/officeart/2005/8/layout/vList2"/>
    <dgm:cxn modelId="{B5E90832-8BA7-4102-AAD5-4184AE36887D}" type="presParOf" srcId="{C377D6DC-CCF1-4A6F-A10F-9C5F7EE8CE9D}" destId="{0F4476A0-3A06-4D38-B160-3D2D70CA930F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4D7EE64-28D8-4AE4-B37E-E0AE801A0B35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pt-BR"/>
        </a:p>
      </dgm:t>
    </dgm:pt>
    <dgm:pt modelId="{03B8A706-CDCA-4F60-9323-E1D698CA7E78}">
      <dgm:prSet/>
      <dgm:spPr/>
      <dgm:t>
        <a:bodyPr/>
        <a:lstStyle/>
        <a:p>
          <a:pPr algn="just"/>
          <a:r>
            <a:rPr lang="pt-BR"/>
            <a:t>A expressão que controla switch deve ser de tipo byte, short, int, char ou uma enumeração. A partir do JDK 7, a expressão também pode ser de tipo String.</a:t>
          </a:r>
        </a:p>
      </dgm:t>
    </dgm:pt>
    <dgm:pt modelId="{9B11AFE0-5B4F-4950-B594-8B1E116154C8}" type="parTrans" cxnId="{44EB5D2F-BD9A-4B7C-9199-7ED7607EC6C6}">
      <dgm:prSet/>
      <dgm:spPr/>
      <dgm:t>
        <a:bodyPr/>
        <a:lstStyle/>
        <a:p>
          <a:pPr algn="just"/>
          <a:endParaRPr lang="pt-BR"/>
        </a:p>
      </dgm:t>
    </dgm:pt>
    <dgm:pt modelId="{0A7801F4-8778-4332-A8C0-DC0A6DF040A4}" type="sibTrans" cxnId="{44EB5D2F-BD9A-4B7C-9199-7ED7607EC6C6}">
      <dgm:prSet/>
      <dgm:spPr/>
      <dgm:t>
        <a:bodyPr/>
        <a:lstStyle/>
        <a:p>
          <a:pPr algn="just"/>
          <a:endParaRPr lang="pt-BR"/>
        </a:p>
      </dgm:t>
    </dgm:pt>
    <dgm:pt modelId="{49C88CD4-9538-4711-8C1F-59DE651E414B}" type="pres">
      <dgm:prSet presAssocID="{B4D7EE64-28D8-4AE4-B37E-E0AE801A0B35}" presName="linear" presStyleCnt="0">
        <dgm:presLayoutVars>
          <dgm:animLvl val="lvl"/>
          <dgm:resizeHandles val="exact"/>
        </dgm:presLayoutVars>
      </dgm:prSet>
      <dgm:spPr/>
    </dgm:pt>
    <dgm:pt modelId="{D123E8FB-2D07-4777-B4EB-F3364254C50F}" type="pres">
      <dgm:prSet presAssocID="{03B8A706-CDCA-4F60-9323-E1D698CA7E78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44EB5D2F-BD9A-4B7C-9199-7ED7607EC6C6}" srcId="{B4D7EE64-28D8-4AE4-B37E-E0AE801A0B35}" destId="{03B8A706-CDCA-4F60-9323-E1D698CA7E78}" srcOrd="0" destOrd="0" parTransId="{9B11AFE0-5B4F-4950-B594-8B1E116154C8}" sibTransId="{0A7801F4-8778-4332-A8C0-DC0A6DF040A4}"/>
    <dgm:cxn modelId="{DDDF0870-0024-457E-AEC6-04D7D0D2CE6E}" type="presOf" srcId="{03B8A706-CDCA-4F60-9323-E1D698CA7E78}" destId="{D123E8FB-2D07-4777-B4EB-F3364254C50F}" srcOrd="0" destOrd="0" presId="urn:microsoft.com/office/officeart/2005/8/layout/vList2"/>
    <dgm:cxn modelId="{16D6655A-1BE4-4A54-B291-A00F9342E7B4}" type="presOf" srcId="{B4D7EE64-28D8-4AE4-B37E-E0AE801A0B35}" destId="{49C88CD4-9538-4711-8C1F-59DE651E414B}" srcOrd="0" destOrd="0" presId="urn:microsoft.com/office/officeart/2005/8/layout/vList2"/>
    <dgm:cxn modelId="{7E6FEB6F-F0F0-4D5B-9D1E-7D01C6D3231F}" type="presParOf" srcId="{49C88CD4-9538-4711-8C1F-59DE651E414B}" destId="{D123E8FB-2D07-4777-B4EB-F3364254C50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64DA2AD-11C1-411A-B3ED-A6F46B399321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1BDFA2C6-5B1C-4710-A940-59FF1F66B62C}">
      <dgm:prSet/>
      <dgm:spPr/>
      <dgm:t>
        <a:bodyPr/>
        <a:lstStyle/>
        <a:p>
          <a:r>
            <a:rPr lang="pt-BR" dirty="0" err="1"/>
            <a:t>Instruções</a:t>
          </a:r>
          <a:r>
            <a:rPr lang="pt-BR" dirty="0"/>
            <a:t> switch aninhadas:</a:t>
          </a:r>
        </a:p>
      </dgm:t>
    </dgm:pt>
    <dgm:pt modelId="{EC18F429-A715-431F-AFAF-CA85F974D287}" type="parTrans" cxnId="{456F71A9-464D-4262-A2D9-6AC7859B5330}">
      <dgm:prSet/>
      <dgm:spPr/>
      <dgm:t>
        <a:bodyPr/>
        <a:lstStyle/>
        <a:p>
          <a:endParaRPr lang="pt-BR"/>
        </a:p>
      </dgm:t>
    </dgm:pt>
    <dgm:pt modelId="{B7C58553-F018-4132-82E0-53ED781A0CB0}" type="sibTrans" cxnId="{456F71A9-464D-4262-A2D9-6AC7859B5330}">
      <dgm:prSet/>
      <dgm:spPr/>
      <dgm:t>
        <a:bodyPr/>
        <a:lstStyle/>
        <a:p>
          <a:endParaRPr lang="pt-BR"/>
        </a:p>
      </dgm:t>
    </dgm:pt>
    <dgm:pt modelId="{F61125DF-C2D8-4191-8898-0ED231817C68}">
      <dgm:prSet/>
      <dgm:spPr/>
      <dgm:t>
        <a:bodyPr/>
        <a:lstStyle/>
        <a:p>
          <a:r>
            <a:rPr lang="pt-BR" dirty="0"/>
            <a:t>É </a:t>
          </a:r>
          <a:r>
            <a:rPr lang="pt-BR" dirty="0" err="1"/>
            <a:t>possível</a:t>
          </a:r>
          <a:r>
            <a:rPr lang="pt-BR" dirty="0"/>
            <a:t> um switch fazer parte da </a:t>
          </a:r>
          <a:r>
            <a:rPr lang="pt-BR" dirty="0" err="1"/>
            <a:t>sequência</a:t>
          </a:r>
          <a:r>
            <a:rPr lang="pt-BR" dirty="0"/>
            <a:t> de </a:t>
          </a:r>
          <a:r>
            <a:rPr lang="pt-BR" dirty="0" err="1"/>
            <a:t>instruções</a:t>
          </a:r>
          <a:r>
            <a:rPr lang="pt-BR" dirty="0"/>
            <a:t> de um switch externo. </a:t>
          </a:r>
          <a:r>
            <a:rPr lang="pt-BR" b="1" dirty="0"/>
            <a:t>Isso é chamado de switch aninhado.</a:t>
          </a:r>
          <a:endParaRPr lang="pt-BR" dirty="0"/>
        </a:p>
      </dgm:t>
    </dgm:pt>
    <dgm:pt modelId="{53AE7BE5-0E41-451D-829D-BF90D0EE7618}" type="parTrans" cxnId="{D1E85168-2F3A-49CA-B711-530A4D940DAF}">
      <dgm:prSet/>
      <dgm:spPr/>
      <dgm:t>
        <a:bodyPr/>
        <a:lstStyle/>
        <a:p>
          <a:endParaRPr lang="pt-BR"/>
        </a:p>
      </dgm:t>
    </dgm:pt>
    <dgm:pt modelId="{5EA5D023-8801-4E33-B0B6-BD43E76F6691}" type="sibTrans" cxnId="{D1E85168-2F3A-49CA-B711-530A4D940DAF}">
      <dgm:prSet/>
      <dgm:spPr/>
      <dgm:t>
        <a:bodyPr/>
        <a:lstStyle/>
        <a:p>
          <a:endParaRPr lang="pt-BR"/>
        </a:p>
      </dgm:t>
    </dgm:pt>
    <dgm:pt modelId="{03B35B07-2046-454A-8F1E-67A8324172D2}" type="pres">
      <dgm:prSet presAssocID="{B64DA2AD-11C1-411A-B3ED-A6F46B399321}" presName="linear" presStyleCnt="0">
        <dgm:presLayoutVars>
          <dgm:animLvl val="lvl"/>
          <dgm:resizeHandles val="exact"/>
        </dgm:presLayoutVars>
      </dgm:prSet>
      <dgm:spPr/>
    </dgm:pt>
    <dgm:pt modelId="{1D0A5152-8567-4B50-8D98-BA0B3FCD9DCA}" type="pres">
      <dgm:prSet presAssocID="{1BDFA2C6-5B1C-4710-A940-59FF1F66B62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ED79C1C-12A8-4AE3-8118-E58F720DF2C0}" type="pres">
      <dgm:prSet presAssocID="{1BDFA2C6-5B1C-4710-A940-59FF1F66B62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5CC37012-3FCC-41AB-BF67-F0009A81F6A2}" type="presOf" srcId="{F61125DF-C2D8-4191-8898-0ED231817C68}" destId="{3ED79C1C-12A8-4AE3-8118-E58F720DF2C0}" srcOrd="0" destOrd="0" presId="urn:microsoft.com/office/officeart/2005/8/layout/vList2"/>
    <dgm:cxn modelId="{D1E85168-2F3A-49CA-B711-530A4D940DAF}" srcId="{1BDFA2C6-5B1C-4710-A940-59FF1F66B62C}" destId="{F61125DF-C2D8-4191-8898-0ED231817C68}" srcOrd="0" destOrd="0" parTransId="{53AE7BE5-0E41-451D-829D-BF90D0EE7618}" sibTransId="{5EA5D023-8801-4E33-B0B6-BD43E76F6691}"/>
    <dgm:cxn modelId="{FC20B884-B5EF-4C64-B327-F9638318A1BC}" type="presOf" srcId="{B64DA2AD-11C1-411A-B3ED-A6F46B399321}" destId="{03B35B07-2046-454A-8F1E-67A8324172D2}" srcOrd="0" destOrd="0" presId="urn:microsoft.com/office/officeart/2005/8/layout/vList2"/>
    <dgm:cxn modelId="{456F71A9-464D-4262-A2D9-6AC7859B5330}" srcId="{B64DA2AD-11C1-411A-B3ED-A6F46B399321}" destId="{1BDFA2C6-5B1C-4710-A940-59FF1F66B62C}" srcOrd="0" destOrd="0" parTransId="{EC18F429-A715-431F-AFAF-CA85F974D287}" sibTransId="{B7C58553-F018-4132-82E0-53ED781A0CB0}"/>
    <dgm:cxn modelId="{224D0CF8-067B-4DED-8EC0-87C10C6C5031}" type="presOf" srcId="{1BDFA2C6-5B1C-4710-A940-59FF1F66B62C}" destId="{1D0A5152-8567-4B50-8D98-BA0B3FCD9DCA}" srcOrd="0" destOrd="0" presId="urn:microsoft.com/office/officeart/2005/8/layout/vList2"/>
    <dgm:cxn modelId="{B5144770-08CE-4186-9D94-AE4D3560F9B3}" type="presParOf" srcId="{03B35B07-2046-454A-8F1E-67A8324172D2}" destId="{1D0A5152-8567-4B50-8D98-BA0B3FCD9DCA}" srcOrd="0" destOrd="0" presId="urn:microsoft.com/office/officeart/2005/8/layout/vList2"/>
    <dgm:cxn modelId="{76854087-DEE6-4696-985D-931FC4105A69}" type="presParOf" srcId="{03B35B07-2046-454A-8F1E-67A8324172D2}" destId="{3ED79C1C-12A8-4AE3-8118-E58F720DF2C0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6FB24-B8FA-4C5C-BE78-E6CE4943F9F5}">
      <dsp:nvSpPr>
        <dsp:cNvPr id="0" name=""/>
        <dsp:cNvSpPr/>
      </dsp:nvSpPr>
      <dsp:spPr>
        <a:xfrm>
          <a:off x="0" y="21226"/>
          <a:ext cx="8833281" cy="9348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Para Medina (2006, p. 15), entende-se programa de computador como “um conjunto de instruções que será executado pelo processador em uma determinada sequência e que levará o computador a executar alguma tarefa”. </a:t>
          </a:r>
        </a:p>
      </dsp:txBody>
      <dsp:txXfrm>
        <a:off x="45635" y="66861"/>
        <a:ext cx="8742011" cy="843560"/>
      </dsp:txXfrm>
    </dsp:sp>
    <dsp:sp modelId="{51AA0F54-426C-4E7B-AEA8-F3F103692A7C}">
      <dsp:nvSpPr>
        <dsp:cNvPr id="0" name=""/>
        <dsp:cNvSpPr/>
      </dsp:nvSpPr>
      <dsp:spPr>
        <a:xfrm>
          <a:off x="0" y="1005016"/>
          <a:ext cx="8833281" cy="9348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Segundo Guimarães (2018), programar é basicamente construir algoritmos. </a:t>
          </a:r>
        </a:p>
      </dsp:txBody>
      <dsp:txXfrm>
        <a:off x="45635" y="1050651"/>
        <a:ext cx="8742011" cy="843560"/>
      </dsp:txXfrm>
    </dsp:sp>
    <dsp:sp modelId="{95CBB446-AE48-4893-955A-48D350463955}">
      <dsp:nvSpPr>
        <dsp:cNvPr id="0" name=""/>
        <dsp:cNvSpPr/>
      </dsp:nvSpPr>
      <dsp:spPr>
        <a:xfrm>
          <a:off x="0" y="1988806"/>
          <a:ext cx="8833281" cy="9348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Para Manzano (2016, p. 24), algoritmos “na ciência da computação (informática) está associada a um conjunto de regras e operações bem definidas e ordenadas, destinadas à solução de um problema ou de uma classe de problemas, em um número finito de passos”.</a:t>
          </a:r>
        </a:p>
      </dsp:txBody>
      <dsp:txXfrm>
        <a:off x="45635" y="2034441"/>
        <a:ext cx="8742011" cy="843560"/>
      </dsp:txXfrm>
    </dsp:sp>
    <dsp:sp modelId="{06016D09-DD59-474B-AEA4-96AED60243A5}">
      <dsp:nvSpPr>
        <dsp:cNvPr id="0" name=""/>
        <dsp:cNvSpPr/>
      </dsp:nvSpPr>
      <dsp:spPr>
        <a:xfrm>
          <a:off x="0" y="2972596"/>
          <a:ext cx="8833281" cy="9348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Já para Soffner (2013, p. 21), ”algoritmo é um conjunto de passos, passível de repetição, que resolve um problema”. </a:t>
          </a:r>
        </a:p>
      </dsp:txBody>
      <dsp:txXfrm>
        <a:off x="45635" y="3018231"/>
        <a:ext cx="8742011" cy="843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5E0B1-0194-4C83-88F5-98B80E278341}">
      <dsp:nvSpPr>
        <dsp:cNvPr id="0" name=""/>
        <dsp:cNvSpPr/>
      </dsp:nvSpPr>
      <dsp:spPr>
        <a:xfrm>
          <a:off x="0" y="17167"/>
          <a:ext cx="8833281" cy="1956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Em outras palavras, algoritmo é </a:t>
          </a:r>
          <a:r>
            <a:rPr lang="pt-BR" sz="1900" b="1" kern="1200" dirty="0"/>
            <a:t>uma sequência – finita – de passos logicamente </a:t>
          </a:r>
          <a:r>
            <a:rPr lang="pt-BR" sz="1900" kern="1200" dirty="0"/>
            <a:t>ordenados e que resolve determinado problema, sendo escrito em uma </a:t>
          </a:r>
          <a:r>
            <a:rPr lang="pt-BR" sz="1900" kern="1200" dirty="0" err="1"/>
            <a:t>pseudolinguagem</a:t>
          </a:r>
          <a:r>
            <a:rPr lang="pt-BR" sz="1900" kern="1200" dirty="0"/>
            <a:t> de programação ou pseudocódigo, com regras muito próximas da linguagem natural, o que justifica o seu uso. Assim, em termos computacionais, todo algoritmo precisará ser reescrito em uma linguagem de programação para ser “entendido” pelo computador.</a:t>
          </a:r>
        </a:p>
      </dsp:txBody>
      <dsp:txXfrm>
        <a:off x="95496" y="112663"/>
        <a:ext cx="8642289" cy="1765248"/>
      </dsp:txXfrm>
    </dsp:sp>
    <dsp:sp modelId="{6B75193C-CC94-43FE-A67A-FB3427A44E24}">
      <dsp:nvSpPr>
        <dsp:cNvPr id="0" name=""/>
        <dsp:cNvSpPr/>
      </dsp:nvSpPr>
      <dsp:spPr>
        <a:xfrm>
          <a:off x="0" y="2028127"/>
          <a:ext cx="8833281" cy="1956240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Um algoritmo pode ser apresentado na forma de texto ou na forma gráfica por meio de blocos. Nos dois casos, será necessário entender o problema a ser resolvido, os dados de entrada, os processamentos necessários, bem como as saídas (resultados) alcançadas (MANZANO, 2016).</a:t>
          </a:r>
        </a:p>
      </dsp:txBody>
      <dsp:txXfrm>
        <a:off x="95496" y="2123623"/>
        <a:ext cx="8642289" cy="17652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7F1198-1555-4245-A122-F4330E7E1FAB}">
      <dsp:nvSpPr>
        <dsp:cNvPr id="0" name=""/>
        <dsp:cNvSpPr/>
      </dsp:nvSpPr>
      <dsp:spPr>
        <a:xfrm>
          <a:off x="0" y="20659"/>
          <a:ext cx="8649929" cy="3336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Conforme já mencionado, Java é baseada em C++, mas foi projetada para ser </a:t>
          </a:r>
          <a:r>
            <a:rPr lang="pt-BR" sz="2300" b="1" kern="1200" dirty="0"/>
            <a:t>menor, mais simples e mais confiável</a:t>
          </a:r>
          <a:r>
            <a:rPr lang="pt-BR" sz="2300" kern="1200" dirty="0"/>
            <a:t>. Java inclui uma forma relativamente simples de controle de concorrência por meio de seu modificador </a:t>
          </a:r>
          <a:r>
            <a:rPr lang="pt-BR" sz="2300" b="1" i="1" kern="1200" dirty="0" err="1"/>
            <a:t>synchronized</a:t>
          </a:r>
          <a:r>
            <a:rPr lang="pt-BR" sz="2300" kern="1200" dirty="0"/>
            <a:t>.</a:t>
          </a:r>
        </a:p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Em Java, é relativamente fácil criar processos concorrentes, chamados de linhas de execução (</a:t>
          </a:r>
          <a:r>
            <a:rPr lang="pt-BR" sz="2300" b="1" i="1" kern="1200" dirty="0"/>
            <a:t>threads</a:t>
          </a:r>
          <a:r>
            <a:rPr lang="pt-BR" sz="2300" kern="1200" dirty="0"/>
            <a:t>). </a:t>
          </a:r>
        </a:p>
        <a:p>
          <a:pPr marL="0" lvl="0" indent="0" algn="just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Java usa liberação implícita de armazenamento para seus objetos, geralmente chamada de coleta de lixo.</a:t>
          </a:r>
        </a:p>
      </dsp:txBody>
      <dsp:txXfrm>
        <a:off x="162891" y="183550"/>
        <a:ext cx="8324147" cy="30110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3AD566-0FB6-4459-B070-8D1FBEBFB785}">
      <dsp:nvSpPr>
        <dsp:cNvPr id="0" name=""/>
        <dsp:cNvSpPr/>
      </dsp:nvSpPr>
      <dsp:spPr>
        <a:xfrm>
          <a:off x="7" y="0"/>
          <a:ext cx="2806783" cy="309506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 </a:t>
          </a:r>
          <a:r>
            <a:rPr lang="pt-BR" sz="2000" kern="1200" dirty="0" err="1"/>
            <a:t>programação</a:t>
          </a:r>
          <a:r>
            <a:rPr lang="pt-BR" sz="2000" kern="1200" dirty="0"/>
            <a:t> orientada a objetos (OOP, </a:t>
          </a:r>
          <a:r>
            <a:rPr lang="pt-BR" sz="2000" i="1" kern="1200" dirty="0" err="1"/>
            <a:t>object</a:t>
          </a:r>
          <a:r>
            <a:rPr lang="pt-BR" sz="2000" i="1" kern="1200" dirty="0"/>
            <a:t> </a:t>
          </a:r>
          <a:r>
            <a:rPr lang="pt-BR" sz="2000" i="1" kern="1200" dirty="0" err="1"/>
            <a:t>oriented</a:t>
          </a:r>
          <a:r>
            <a:rPr lang="pt-BR" sz="2000" i="1" kern="1200" dirty="0"/>
            <a:t> </a:t>
          </a:r>
          <a:r>
            <a:rPr lang="pt-BR" sz="2000" i="1" kern="1200" dirty="0" err="1"/>
            <a:t>programming</a:t>
          </a:r>
          <a:r>
            <a:rPr lang="pt-BR" sz="2000" kern="1200" dirty="0"/>
            <a:t>) é a </a:t>
          </a:r>
          <a:r>
            <a:rPr lang="pt-BR" sz="2000" kern="1200" dirty="0" err="1"/>
            <a:t>essência</a:t>
          </a:r>
          <a:r>
            <a:rPr lang="pt-BR" sz="2000" kern="1200" dirty="0"/>
            <a:t> de Java. A metodologia orientada a objetos é inseparável da linguagem, e todos os programas Java são, pelo menos até certo ponto, orientados a objetos</a:t>
          </a:r>
        </a:p>
      </dsp:txBody>
      <dsp:txXfrm>
        <a:off x="7" y="0"/>
        <a:ext cx="2806783" cy="30950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C3F38-FB0F-4716-95D8-84628DC33DBF}">
      <dsp:nvSpPr>
        <dsp:cNvPr id="0" name=""/>
        <dsp:cNvSpPr/>
      </dsp:nvSpPr>
      <dsp:spPr>
        <a:xfrm>
          <a:off x="0" y="6158"/>
          <a:ext cx="8015749" cy="171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0" kern="1200" dirty="0"/>
            <a:t>Um operador é um </a:t>
          </a:r>
          <a:r>
            <a:rPr lang="pt-BR" sz="2400" b="0" kern="1200" dirty="0" err="1"/>
            <a:t>símbolo</a:t>
          </a:r>
          <a:r>
            <a:rPr lang="pt-BR" sz="2400" b="0" kern="1200" dirty="0"/>
            <a:t> que solicita ao compilador que execute uma </a:t>
          </a:r>
          <a:r>
            <a:rPr lang="pt-BR" sz="2400" b="1" kern="1200" dirty="0" err="1"/>
            <a:t>operac</a:t>
          </a:r>
          <a:r>
            <a:rPr lang="pt-BR" sz="2400" b="0" kern="1200" dirty="0" err="1"/>
            <a:t>̧ão</a:t>
          </a:r>
          <a:r>
            <a:rPr lang="pt-BR" sz="2400" b="0" kern="1200" dirty="0"/>
            <a:t> </a:t>
          </a:r>
          <a:r>
            <a:rPr lang="pt-BR" sz="2400" b="1" kern="1200" dirty="0" err="1"/>
            <a:t>matemática</a:t>
          </a:r>
          <a:r>
            <a:rPr lang="pt-BR" sz="2400" b="0" kern="1200" dirty="0"/>
            <a:t> </a:t>
          </a:r>
          <a:r>
            <a:rPr lang="pt-BR" sz="2400" b="1" kern="1200" dirty="0"/>
            <a:t>ou </a:t>
          </a:r>
          <a:r>
            <a:rPr lang="pt-BR" sz="2400" b="1" kern="1200" dirty="0" err="1"/>
            <a:t>lógica</a:t>
          </a:r>
          <a:r>
            <a:rPr lang="pt-BR" sz="2400" b="1" kern="1200" dirty="0"/>
            <a:t> </a:t>
          </a:r>
          <a:r>
            <a:rPr lang="pt-BR" sz="2400" b="1" kern="1200" dirty="0" err="1"/>
            <a:t>específica</a:t>
          </a:r>
          <a:r>
            <a:rPr lang="pt-BR" sz="2400" b="0" kern="1200" dirty="0"/>
            <a:t>. Java tem quatro classes gerais de operadores: </a:t>
          </a:r>
          <a:r>
            <a:rPr lang="pt-BR" sz="2400" b="1" kern="1200" dirty="0" err="1"/>
            <a:t>aritmético</a:t>
          </a:r>
          <a:r>
            <a:rPr lang="pt-BR" sz="2400" b="0" kern="1200" dirty="0"/>
            <a:t>, </a:t>
          </a:r>
          <a:r>
            <a:rPr lang="pt-BR" sz="2400" b="1" i="1" kern="1200" dirty="0" err="1"/>
            <a:t>bitwise</a:t>
          </a:r>
          <a:r>
            <a:rPr lang="pt-BR" sz="2400" b="0" kern="1200" dirty="0"/>
            <a:t>, </a:t>
          </a:r>
          <a:r>
            <a:rPr lang="pt-BR" sz="2400" b="1" kern="1200" dirty="0"/>
            <a:t>relacional</a:t>
          </a:r>
          <a:r>
            <a:rPr lang="pt-BR" sz="2400" b="0" kern="1200" dirty="0"/>
            <a:t> e </a:t>
          </a:r>
          <a:r>
            <a:rPr lang="pt-BR" sz="2400" b="1" kern="1200" dirty="0" err="1"/>
            <a:t>lógico</a:t>
          </a:r>
          <a:r>
            <a:rPr lang="pt-BR" sz="2400" b="0" kern="1200" dirty="0"/>
            <a:t>.</a:t>
          </a:r>
        </a:p>
      </dsp:txBody>
      <dsp:txXfrm>
        <a:off x="83616" y="89774"/>
        <a:ext cx="7848517" cy="154564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A5FB-6834-4F17-BBC7-A3E1AF387061}">
      <dsp:nvSpPr>
        <dsp:cNvPr id="0" name=""/>
        <dsp:cNvSpPr/>
      </dsp:nvSpPr>
      <dsp:spPr>
        <a:xfrm>
          <a:off x="0" y="28853"/>
          <a:ext cx="8627807" cy="86562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Podemos comparar todos os objetos para ver se são iguais ou diferentes com o uso </a:t>
          </a:r>
          <a:r>
            <a:rPr lang="pt-BR" sz="1500" b="1" kern="1200"/>
            <a:t>de = = e !=</a:t>
          </a:r>
          <a:r>
            <a:rPr lang="pt-BR" sz="1500" kern="1200"/>
            <a:t>. No entanto, os operadores de comparação </a:t>
          </a:r>
          <a:r>
            <a:rPr lang="pt-BR" sz="1500" b="1" kern="1200"/>
            <a:t>&lt;, &gt;, &lt;= ou &gt;=</a:t>
          </a:r>
          <a:r>
            <a:rPr lang="pt-BR" sz="1500" kern="1200"/>
            <a:t> só podem ser aplicados aos tipos que dão suporte a um relacionamento sequencial.</a:t>
          </a:r>
        </a:p>
      </dsp:txBody>
      <dsp:txXfrm>
        <a:off x="42256" y="71109"/>
        <a:ext cx="8543295" cy="7811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BDA2E3-897F-403A-9710-55AD749C3ABC}">
      <dsp:nvSpPr>
        <dsp:cNvPr id="0" name=""/>
        <dsp:cNvSpPr/>
      </dsp:nvSpPr>
      <dsp:spPr>
        <a:xfrm>
          <a:off x="0" y="182961"/>
          <a:ext cx="4572000" cy="989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Tanto o operador de incremento quanto o de decremento podem preceder (</a:t>
          </a:r>
          <a:r>
            <a:rPr lang="pt-BR" sz="1800" b="1" kern="1200" dirty="0"/>
            <a:t>prefixar</a:t>
          </a:r>
          <a:r>
            <a:rPr lang="pt-BR" sz="1800" kern="1200" dirty="0"/>
            <a:t>) ou vir </a:t>
          </a:r>
          <a:r>
            <a:rPr lang="pt-BR" sz="1800" kern="1200" dirty="0" err="1"/>
            <a:t>após</a:t>
          </a:r>
          <a:r>
            <a:rPr lang="pt-BR" sz="1800" kern="1200" dirty="0"/>
            <a:t> (</a:t>
          </a:r>
          <a:r>
            <a:rPr lang="pt-BR" sz="1800" b="1" kern="1200" dirty="0" err="1"/>
            <a:t>posfixar</a:t>
          </a:r>
          <a:r>
            <a:rPr lang="pt-BR" sz="1800" kern="1200" dirty="0"/>
            <a:t>) o operando. Por exemplo,</a:t>
          </a:r>
        </a:p>
      </dsp:txBody>
      <dsp:txXfrm>
        <a:off x="48319" y="231280"/>
        <a:ext cx="4475362" cy="893182"/>
      </dsp:txXfrm>
    </dsp:sp>
    <dsp:sp modelId="{0F4476A0-3A06-4D38-B160-3D2D70CA930F}">
      <dsp:nvSpPr>
        <dsp:cNvPr id="0" name=""/>
        <dsp:cNvSpPr/>
      </dsp:nvSpPr>
      <dsp:spPr>
        <a:xfrm>
          <a:off x="0" y="1172781"/>
          <a:ext cx="4572000" cy="1229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161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pt-BR" sz="1400" kern="1200" dirty="0"/>
            <a:t>x = x + 1;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pt-BR" sz="1400" kern="1200" dirty="0"/>
            <a:t>pode ser escrito como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pt-BR" sz="1400" kern="1200" dirty="0"/>
            <a:t>++x; // </a:t>
          </a:r>
          <a:r>
            <a:rPr lang="pt-BR" sz="1400" b="1" kern="1200" dirty="0"/>
            <a:t>forma prefixada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pt-BR" sz="1400" kern="1200" dirty="0"/>
            <a:t>ou como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None/>
          </a:pPr>
          <a:r>
            <a:rPr lang="pt-BR" sz="1400" kern="1200" dirty="0"/>
            <a:t>x++; // </a:t>
          </a:r>
          <a:r>
            <a:rPr lang="pt-BR" sz="1400" b="1" kern="1200" dirty="0"/>
            <a:t>forma </a:t>
          </a:r>
          <a:r>
            <a:rPr lang="pt-BR" sz="1400" b="1" kern="1200" dirty="0" err="1"/>
            <a:t>posfixada</a:t>
          </a:r>
          <a:endParaRPr lang="pt-BR" sz="1400" b="1" kern="1200" dirty="0"/>
        </a:p>
      </dsp:txBody>
      <dsp:txXfrm>
        <a:off x="0" y="1172781"/>
        <a:ext cx="4572000" cy="12295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8FB-2D07-4777-B4EB-F3364254C50F}">
      <dsp:nvSpPr>
        <dsp:cNvPr id="0" name=""/>
        <dsp:cNvSpPr/>
      </dsp:nvSpPr>
      <dsp:spPr>
        <a:xfrm>
          <a:off x="0" y="178548"/>
          <a:ext cx="4572000" cy="135602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A expressão que controla switch deve ser de tipo byte, short, int, char ou uma enumeração. A partir do JDK 7, a expressão também pode ser de tipo String.</a:t>
          </a:r>
        </a:p>
      </dsp:txBody>
      <dsp:txXfrm>
        <a:off x="66196" y="244744"/>
        <a:ext cx="4439608" cy="12236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0A5152-8567-4B50-8D98-BA0B3FCD9DCA}">
      <dsp:nvSpPr>
        <dsp:cNvPr id="0" name=""/>
        <dsp:cNvSpPr/>
      </dsp:nvSpPr>
      <dsp:spPr>
        <a:xfrm>
          <a:off x="0" y="22713"/>
          <a:ext cx="3303639" cy="4797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 err="1"/>
            <a:t>Instruções</a:t>
          </a:r>
          <a:r>
            <a:rPr lang="pt-BR" sz="2000" kern="1200" dirty="0"/>
            <a:t> switch aninhadas:</a:t>
          </a:r>
        </a:p>
      </dsp:txBody>
      <dsp:txXfrm>
        <a:off x="23417" y="46130"/>
        <a:ext cx="3256805" cy="432866"/>
      </dsp:txXfrm>
    </dsp:sp>
    <dsp:sp modelId="{3ED79C1C-12A8-4AE3-8118-E58F720DF2C0}">
      <dsp:nvSpPr>
        <dsp:cNvPr id="0" name=""/>
        <dsp:cNvSpPr/>
      </dsp:nvSpPr>
      <dsp:spPr>
        <a:xfrm>
          <a:off x="0" y="502414"/>
          <a:ext cx="3303639" cy="952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4891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600" kern="1200" dirty="0"/>
            <a:t>É </a:t>
          </a:r>
          <a:r>
            <a:rPr lang="pt-BR" sz="1600" kern="1200" dirty="0" err="1"/>
            <a:t>possível</a:t>
          </a:r>
          <a:r>
            <a:rPr lang="pt-BR" sz="1600" kern="1200" dirty="0"/>
            <a:t> um switch fazer parte da </a:t>
          </a:r>
          <a:r>
            <a:rPr lang="pt-BR" sz="1600" kern="1200" dirty="0" err="1"/>
            <a:t>sequência</a:t>
          </a:r>
          <a:r>
            <a:rPr lang="pt-BR" sz="1600" kern="1200" dirty="0"/>
            <a:t> de </a:t>
          </a:r>
          <a:r>
            <a:rPr lang="pt-BR" sz="1600" kern="1200" dirty="0" err="1"/>
            <a:t>instruções</a:t>
          </a:r>
          <a:r>
            <a:rPr lang="pt-BR" sz="1600" kern="1200" dirty="0"/>
            <a:t> de um switch externo. </a:t>
          </a:r>
          <a:r>
            <a:rPr lang="pt-BR" sz="1600" b="1" kern="1200" dirty="0"/>
            <a:t>Isso é chamado de switch aninhado.</a:t>
          </a:r>
          <a:endParaRPr lang="pt-BR" sz="1600" kern="1200" dirty="0"/>
        </a:p>
      </dsp:txBody>
      <dsp:txXfrm>
        <a:off x="0" y="502414"/>
        <a:ext cx="3303639" cy="952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bg-BG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68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07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8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731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57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1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14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81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2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17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Click to edit Master text styles</a:t>
            </a:r>
          </a:p>
          <a:p>
            <a:pPr lvl="1"/>
            <a:r>
              <a:rPr lang="bg-BG"/>
              <a:t>Second level</a:t>
            </a:r>
          </a:p>
          <a:p>
            <a:pPr lvl="2"/>
            <a:r>
              <a:rPr lang="bg-BG"/>
              <a:t>Third level</a:t>
            </a:r>
          </a:p>
          <a:p>
            <a:pPr lvl="3"/>
            <a:r>
              <a:rPr lang="bg-BG"/>
              <a:t>Fourth level</a:t>
            </a:r>
          </a:p>
          <a:p>
            <a:pPr lvl="4"/>
            <a:r>
              <a:rPr lang="bg-BG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2920B-736C-AF4A-9B74-0E8F3B84A6AD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A0672-212B-F747-B8FB-B4222B14D36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95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ithub.com/pt/github/collaborating-with-issues-and-pull-requests/about-pull-requests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n4CMzJa0UM" TargetMode="External"/><Relationship Id="rId2" Type="http://schemas.openxmlformats.org/officeDocument/2006/relationships/hyperlink" Target="https://www.youtube.com/watch?v=Fj3gtbaF8WA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sktop.github.com/" TargetMode="External"/><Relationship Id="rId4" Type="http://schemas.openxmlformats.org/officeDocument/2006/relationships/hyperlink" Target="https://www.youtube.com/watch?v=Ggr7Ov6JMbU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6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www.youtube.com/watch?v=Fj3gtbaF8WA" TargetMode="Externa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ECDD12B-1C52-4753-A5FC-A358CFD0F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866" y="3454022"/>
            <a:ext cx="7772400" cy="1102519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Algoritmos e  Programação</a:t>
            </a:r>
            <a:b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Michelle Hanne </a:t>
            </a:r>
            <a:b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michelle.andrade@newtonpaiva.br</a:t>
            </a: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9453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– algumas definições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690C90-7AB4-4247-BA0B-839266AAC4D3}"/>
              </a:ext>
            </a:extLst>
          </p:cNvPr>
          <p:cNvSpPr txBox="1"/>
          <p:nvPr/>
        </p:nvSpPr>
        <p:spPr>
          <a:xfrm>
            <a:off x="268865" y="1116015"/>
            <a:ext cx="8194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4292E"/>
                </a:solidFill>
                <a:latin typeface="Inter"/>
              </a:rPr>
              <a:t>Use um </a:t>
            </a:r>
            <a:r>
              <a:rPr lang="pt-BR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para isolar o trabalho de desenvolvimento sem afetar outros </a:t>
            </a:r>
            <a:r>
              <a:rPr lang="pt-BR" dirty="0" err="1">
                <a:solidFill>
                  <a:srgbClr val="24292E"/>
                </a:solidFill>
                <a:latin typeface="Inter"/>
              </a:rPr>
              <a:t>branches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no repositório. Cada repositório tem um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padrão 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e pode ter vários outros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branches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. Você pode fazer merge de um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em outro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usando uma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pull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request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pt-BR" dirty="0">
              <a:solidFill>
                <a:srgbClr val="24292E"/>
              </a:solidFill>
              <a:latin typeface="Inter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4292E"/>
                </a:solidFill>
                <a:latin typeface="Inter"/>
              </a:rPr>
              <a:t>As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pull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requests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permitem que você informe outras pessoas sobre as alterações das quais você fez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push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para um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em um repositório no GitHub. Depois que uma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pull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request</a:t>
            </a:r>
            <a:r>
              <a:rPr lang="pt-BR" b="1" dirty="0">
                <a:solidFill>
                  <a:srgbClr val="24292E"/>
                </a:solidFill>
                <a:latin typeface="Inter"/>
              </a:rPr>
              <a:t> 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é aberta, você pode discutir e revisar as possíveis alterações com colaboradores e adicionar </a:t>
            </a:r>
            <a:r>
              <a:rPr lang="pt-BR" b="1" dirty="0" err="1">
                <a:solidFill>
                  <a:srgbClr val="24292E"/>
                </a:solidFill>
                <a:latin typeface="Inter"/>
              </a:rPr>
              <a:t>commits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de acompanhamento antes que as alterações sofram merge no </a:t>
            </a:r>
            <a:r>
              <a:rPr lang="pt-BR" dirty="0" err="1">
                <a:solidFill>
                  <a:srgbClr val="24292E"/>
                </a:solidFill>
                <a:latin typeface="Inter"/>
              </a:rPr>
              <a:t>branch</a:t>
            </a:r>
            <a:r>
              <a:rPr lang="pt-BR" dirty="0">
                <a:solidFill>
                  <a:srgbClr val="24292E"/>
                </a:solidFill>
                <a:latin typeface="Inter"/>
              </a:rPr>
              <a:t> base.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B8BAE8-D392-486D-AC7E-1645EAF91F02}"/>
              </a:ext>
            </a:extLst>
          </p:cNvPr>
          <p:cNvSpPr txBox="1"/>
          <p:nvPr/>
        </p:nvSpPr>
        <p:spPr>
          <a:xfrm>
            <a:off x="761164" y="4378570"/>
            <a:ext cx="77171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/>
              <a:t>Fonte: </a:t>
            </a:r>
            <a:r>
              <a:rPr lang="pt-BR" sz="1350" dirty="0">
                <a:hlinkClick r:id="rId2"/>
              </a:rPr>
              <a:t>https://docs.github.com/pt/github/collaborating-with-issues-and-pull-requests/about-pull-requests</a:t>
            </a:r>
            <a:endParaRPr lang="pt-BR" sz="1350" dirty="0"/>
          </a:p>
          <a:p>
            <a:endParaRPr lang="pt-BR" sz="1350" dirty="0"/>
          </a:p>
        </p:txBody>
      </p:sp>
    </p:spTree>
    <p:extLst>
      <p:ext uri="{BB962C8B-B14F-4D97-AF65-F5344CB8AC3E}">
        <p14:creationId xmlns:p14="http://schemas.microsoft.com/office/powerpoint/2010/main" val="4203370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2386" y="968237"/>
            <a:ext cx="845404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pt-BR" sz="2100" dirty="0">
                <a:hlinkClick r:id="rId2"/>
              </a:rPr>
              <a:t>https://www.youtube.com/watch?v=Fj3gtbaF8WA</a:t>
            </a: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pt-BR" sz="2100" dirty="0">
                <a:hlinkClick r:id="rId3"/>
              </a:rPr>
              <a:t>https://www.youtube.com/watch?v=bn4CMzJa0UM</a:t>
            </a: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pt-BR" sz="2100" dirty="0">
                <a:hlinkClick r:id="rId4"/>
              </a:rPr>
              <a:t>https://www.youtube.com/watch?v=Ggr7Ov6JMbU</a:t>
            </a: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pt-BR" sz="21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– Alguns links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8F540C4-4BA7-4F33-90B0-CB1BA2FACCD1}"/>
              </a:ext>
            </a:extLst>
          </p:cNvPr>
          <p:cNvSpPr txBox="1"/>
          <p:nvPr/>
        </p:nvSpPr>
        <p:spPr>
          <a:xfrm>
            <a:off x="291951" y="2905057"/>
            <a:ext cx="8454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pt-BR" sz="2100" dirty="0"/>
              <a:t>Download </a:t>
            </a:r>
            <a:r>
              <a:rPr lang="pt-BR" sz="2100" dirty="0" err="1"/>
              <a:t>Github</a:t>
            </a:r>
            <a:r>
              <a:rPr lang="pt-BR" sz="2100" dirty="0"/>
              <a:t> desktop </a:t>
            </a:r>
            <a:r>
              <a:rPr lang="pt-BR" sz="2100" dirty="0">
                <a:hlinkClick r:id="rId5"/>
              </a:rPr>
              <a:t>https://desktop.github.com/</a:t>
            </a: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pt-BR" sz="2100" dirty="0"/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pt-BR" sz="2100" dirty="0"/>
          </a:p>
        </p:txBody>
      </p:sp>
    </p:spTree>
    <p:extLst>
      <p:ext uri="{BB962C8B-B14F-4D97-AF65-F5344CB8AC3E}">
        <p14:creationId xmlns:p14="http://schemas.microsoft.com/office/powerpoint/2010/main" val="1004334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82386" y="968237"/>
            <a:ext cx="845404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dirty="0"/>
              <a:t>IDE (Ambiente de Desenvolvimento Integrado) colaborativa que suporta mais de 50 linguagens de programação, executada no browser, usa o conceito de SaaS (Software as a Service)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Replit.com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E63B74-F938-6414-4812-5B1327C43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1" b="5010"/>
          <a:stretch/>
        </p:blipFill>
        <p:spPr>
          <a:xfrm>
            <a:off x="265472" y="2056634"/>
            <a:ext cx="5626510" cy="289744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DC3879B7-2231-DEBF-7E31-53376F33DC29}"/>
              </a:ext>
            </a:extLst>
          </p:cNvPr>
          <p:cNvSpPr/>
          <p:nvPr/>
        </p:nvSpPr>
        <p:spPr>
          <a:xfrm>
            <a:off x="5114004" y="2241519"/>
            <a:ext cx="597310" cy="352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672C23-F466-AC9D-194B-7FFAD600F862}"/>
              </a:ext>
            </a:extLst>
          </p:cNvPr>
          <p:cNvSpPr txBox="1"/>
          <p:nvPr/>
        </p:nvSpPr>
        <p:spPr>
          <a:xfrm>
            <a:off x="6127955" y="1919802"/>
            <a:ext cx="23352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/>
              <a:t>Clicar em </a:t>
            </a:r>
            <a:r>
              <a:rPr lang="pt-BR" dirty="0" err="1"/>
              <a:t>Sign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é possível fazer login com o Gmail, GitHub entre outros. 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pt-BR" dirty="0"/>
              <a:t>Escolha a opção de fazer login com o </a:t>
            </a:r>
            <a:r>
              <a:rPr lang="pt-BR" dirty="0" err="1"/>
              <a:t>Github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940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6135329" y="968237"/>
            <a:ext cx="27011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100" dirty="0"/>
              <a:t>Após efetuar o login clique no botão </a:t>
            </a:r>
            <a:r>
              <a:rPr lang="pt-BR" sz="2100" b="1" dirty="0"/>
              <a:t>+</a:t>
            </a:r>
            <a:r>
              <a:rPr lang="pt-BR" sz="2100" b="1" dirty="0" err="1"/>
              <a:t>Create</a:t>
            </a:r>
            <a:r>
              <a:rPr lang="pt-BR" sz="2100" b="1" dirty="0"/>
              <a:t>, </a:t>
            </a:r>
            <a:r>
              <a:rPr lang="pt-BR" sz="2100" dirty="0"/>
              <a:t>será mostrado as opções de </a:t>
            </a:r>
            <a:r>
              <a:rPr lang="pt-BR" sz="2100" dirty="0" err="1"/>
              <a:t>template</a:t>
            </a:r>
            <a:r>
              <a:rPr lang="pt-BR" sz="2100" dirty="0"/>
              <a:t> disponíveis. Escolha a opção </a:t>
            </a:r>
            <a:r>
              <a:rPr lang="pt-BR" sz="2100" b="1" dirty="0"/>
              <a:t>Java</a:t>
            </a:r>
            <a:r>
              <a:rPr lang="pt-BR" sz="2100" dirty="0"/>
              <a:t>.</a:t>
            </a:r>
            <a:endParaRPr lang="pt-BR" sz="21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Replit.com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B6341C9-7386-C2DB-69AF-38180785C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53" r="4597" b="5010"/>
          <a:stretch/>
        </p:blipFill>
        <p:spPr>
          <a:xfrm>
            <a:off x="51620" y="968237"/>
            <a:ext cx="5914103" cy="293732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5C629F8-2D40-28F6-2AA5-64FADC1DB010}"/>
              </a:ext>
            </a:extLst>
          </p:cNvPr>
          <p:cNvSpPr/>
          <p:nvPr/>
        </p:nvSpPr>
        <p:spPr>
          <a:xfrm>
            <a:off x="1979972" y="2260723"/>
            <a:ext cx="597310" cy="3523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BE8D5A2-D908-68B2-A16A-6F7BDED2273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1688690" y="1983900"/>
            <a:ext cx="4446639" cy="8026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7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76162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COMPUTADOR CONTEMPORÂNEO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127464" y="947646"/>
            <a:ext cx="6526563" cy="3321820"/>
            <a:chOff x="887767" y="985419"/>
            <a:chExt cx="6526563" cy="3321820"/>
          </a:xfrm>
        </p:grpSpPr>
        <p:sp>
          <p:nvSpPr>
            <p:cNvPr id="2" name="Retângulo 1"/>
            <p:cNvSpPr/>
            <p:nvPr/>
          </p:nvSpPr>
          <p:spPr>
            <a:xfrm>
              <a:off x="2512381" y="985419"/>
              <a:ext cx="3231471" cy="71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</a:rPr>
                <a:t>Memória Principal de Armazenamento temporário de dados</a:t>
              </a:r>
            </a:p>
          </p:txBody>
        </p:sp>
        <p:sp>
          <p:nvSpPr>
            <p:cNvPr id="4" name="Retângulo 3"/>
            <p:cNvSpPr/>
            <p:nvPr/>
          </p:nvSpPr>
          <p:spPr>
            <a:xfrm>
              <a:off x="2513855" y="3588147"/>
              <a:ext cx="3231471" cy="7190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</a:rPr>
                <a:t>Memória secundária de armazenamento permanente de dados</a:t>
              </a:r>
            </a:p>
          </p:txBody>
        </p:sp>
        <p:sp>
          <p:nvSpPr>
            <p:cNvPr id="3" name="Retângulo 2"/>
            <p:cNvSpPr/>
            <p:nvPr/>
          </p:nvSpPr>
          <p:spPr>
            <a:xfrm>
              <a:off x="887767" y="2396978"/>
              <a:ext cx="1207363" cy="488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</a:rPr>
                <a:t>Entrada de Dados</a:t>
              </a:r>
            </a:p>
          </p:txBody>
        </p:sp>
        <p:sp>
          <p:nvSpPr>
            <p:cNvPr id="6" name="Retângulo 5"/>
            <p:cNvSpPr/>
            <p:nvPr/>
          </p:nvSpPr>
          <p:spPr>
            <a:xfrm>
              <a:off x="6206967" y="2364420"/>
              <a:ext cx="1207363" cy="48827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400" dirty="0">
                  <a:solidFill>
                    <a:schemeClr val="tx2">
                      <a:lumMod val="50000"/>
                    </a:schemeClr>
                  </a:solidFill>
                </a:rPr>
                <a:t>Saída de dados</a:t>
              </a:r>
            </a:p>
          </p:txBody>
        </p:sp>
        <p:sp>
          <p:nvSpPr>
            <p:cNvPr id="7" name="Retângulo 6"/>
            <p:cNvSpPr/>
            <p:nvPr/>
          </p:nvSpPr>
          <p:spPr>
            <a:xfrm>
              <a:off x="3025802" y="2220904"/>
              <a:ext cx="2204627" cy="84042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2">
                      <a:lumMod val="50000"/>
                    </a:schemeClr>
                  </a:solidFill>
                </a:rPr>
                <a:t>Processamento de dados</a:t>
              </a:r>
            </a:p>
          </p:txBody>
        </p:sp>
        <p:sp>
          <p:nvSpPr>
            <p:cNvPr id="8" name="Seta para cima e para baixo 7"/>
            <p:cNvSpPr/>
            <p:nvPr/>
          </p:nvSpPr>
          <p:spPr>
            <a:xfrm>
              <a:off x="4065970" y="3124937"/>
              <a:ext cx="150922" cy="401064"/>
            </a:xfrm>
            <a:prstGeom prst="upDownArrow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Seta para cima e para baixo 8"/>
            <p:cNvSpPr/>
            <p:nvPr/>
          </p:nvSpPr>
          <p:spPr>
            <a:xfrm>
              <a:off x="4067444" y="1776955"/>
              <a:ext cx="150922" cy="401064"/>
            </a:xfrm>
            <a:prstGeom prst="upDownArrow">
              <a:avLst/>
            </a:prstGeom>
            <a:solidFill>
              <a:srgbClr val="00206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 para a direita 9"/>
            <p:cNvSpPr/>
            <p:nvPr/>
          </p:nvSpPr>
          <p:spPr>
            <a:xfrm>
              <a:off x="2228293" y="2528654"/>
              <a:ext cx="674703" cy="179033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Seta para a direita 10"/>
            <p:cNvSpPr/>
            <p:nvPr/>
          </p:nvSpPr>
          <p:spPr>
            <a:xfrm>
              <a:off x="5381457" y="2530128"/>
              <a:ext cx="674703" cy="179033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54810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98763" y="130924"/>
            <a:ext cx="341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Conceitos: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98762" y="807868"/>
            <a:ext cx="8210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Software: São os programas necessários para que o computador execute as tarefas a ele atribuídas.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77" y="1458978"/>
            <a:ext cx="2595101" cy="1237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84" y="1472626"/>
            <a:ext cx="1470644" cy="143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098" y="1492604"/>
            <a:ext cx="1769979" cy="1199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906" y="3199512"/>
            <a:ext cx="3435841" cy="135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167" y="2912035"/>
            <a:ext cx="2027205" cy="1525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76" y="3368382"/>
            <a:ext cx="690594" cy="690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016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98762" y="130924"/>
            <a:ext cx="5990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Linguagem de Programação: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 bwMode="auto">
          <a:xfrm>
            <a:off x="304480" y="896643"/>
            <a:ext cx="8096435" cy="2299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000" lvl="1" eaLnBrk="1" hangingPunct="1">
              <a:spcBef>
                <a:spcPts val="1000"/>
              </a:spcBef>
              <a:defRPr/>
            </a:pPr>
            <a:r>
              <a:rPr lang="pt-BR" altLang="pt-BR" sz="220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Conjunto de convenções e regras que especificam como instruir o computador a executar determinadas tarefas.</a:t>
            </a:r>
          </a:p>
          <a:p>
            <a:pPr marL="360000" lvl="1" eaLnBrk="1" hangingPunct="1">
              <a:spcBef>
                <a:spcPts val="1000"/>
              </a:spcBef>
              <a:defRPr/>
            </a:pPr>
            <a:r>
              <a:rPr lang="pt-BR" altLang="pt-BR" sz="220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Serve como meio de comunicação entre o indivíduo que deseja resolver um determinado problema e o computador.</a:t>
            </a:r>
          </a:p>
          <a:p>
            <a:pPr marL="360000" lvl="1" eaLnBrk="1" hangingPunct="1">
              <a:spcBef>
                <a:spcPts val="1000"/>
              </a:spcBef>
              <a:defRPr/>
            </a:pPr>
            <a:r>
              <a:rPr lang="pt-BR" altLang="pt-BR" sz="220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Estabelece </a:t>
            </a:r>
            <a:r>
              <a:rPr lang="pt-BR" altLang="pt-BR" sz="2200" b="1" i="1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regras de sintaxe </a:t>
            </a:r>
            <a:r>
              <a:rPr lang="pt-BR" altLang="pt-BR" sz="2200" dirty="0">
                <a:solidFill>
                  <a:schemeClr val="tx2">
                    <a:lumMod val="50000"/>
                  </a:schemeClr>
                </a:solidFill>
                <a:cs typeface="Arial" panose="020B0604020202020204" pitchFamily="34" charset="0"/>
              </a:rPr>
              <a:t>para que o algoritmo possa ser entendido por uma máquina.</a:t>
            </a:r>
          </a:p>
          <a:p>
            <a:pPr>
              <a:defRPr/>
            </a:pPr>
            <a:endParaRPr lang="pt-BR" altLang="pt-BR" sz="2400" dirty="0">
              <a:solidFill>
                <a:schemeClr val="tx2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5" name="Picture 7" descr="Resultado de imagem para linguagens de program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3121" y="2924900"/>
            <a:ext cx="4128117" cy="185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89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358653" y="174152"/>
            <a:ext cx="341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Conceitos</a:t>
            </a:r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2" name="Retângulo 1"/>
          <p:cNvSpPr/>
          <p:nvPr/>
        </p:nvSpPr>
        <p:spPr>
          <a:xfrm>
            <a:off x="133163" y="981509"/>
            <a:ext cx="87711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As linguagens de programação de alto nível, por sua vez, são aquelas cujas instruções estarão mais próximas da linguagem natural, independentemente do idioma. Para </a:t>
            </a:r>
            <a:r>
              <a:rPr lang="pt-BR" sz="1600" dirty="0" err="1">
                <a:solidFill>
                  <a:schemeClr val="tx2">
                    <a:lumMod val="50000"/>
                  </a:schemeClr>
                </a:solidFill>
              </a:rPr>
              <a:t>Manzano</a:t>
            </a:r>
            <a:r>
              <a:rPr lang="pt-BR" sz="1600" dirty="0">
                <a:solidFill>
                  <a:schemeClr val="tx2">
                    <a:lumMod val="50000"/>
                  </a:schemeClr>
                </a:solidFill>
              </a:rPr>
              <a:t> (2016, p. 22), “as linguagens de alto nível possibilitam maior facilidade de comunicação, pelo fato de serem próximas à comunicação humana, pois se baseiam no idioma inglês”. </a:t>
            </a:r>
          </a:p>
          <a:p>
            <a:pPr algn="just"/>
            <a:endParaRPr lang="pt-BR" sz="16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pt-BR" sz="2000" b="1" dirty="0">
                <a:solidFill>
                  <a:schemeClr val="accent2"/>
                </a:solidFill>
              </a:rPr>
              <a:t>Como exemplos de linguagem de alto nível, é possível citar: C, C++, C#, Java, </a:t>
            </a:r>
            <a:r>
              <a:rPr lang="pt-BR" sz="2000" b="1" dirty="0" err="1">
                <a:solidFill>
                  <a:schemeClr val="accent2"/>
                </a:solidFill>
              </a:rPr>
              <a:t>JavaScript</a:t>
            </a:r>
            <a:r>
              <a:rPr lang="pt-BR" sz="2000" b="1" dirty="0">
                <a:solidFill>
                  <a:schemeClr val="accent2"/>
                </a:solidFill>
              </a:rPr>
              <a:t>, </a:t>
            </a:r>
            <a:r>
              <a:rPr lang="pt-BR" sz="2000" b="1" dirty="0" err="1">
                <a:solidFill>
                  <a:schemeClr val="accent2"/>
                </a:solidFill>
              </a:rPr>
              <a:t>Phython</a:t>
            </a:r>
            <a:r>
              <a:rPr lang="pt-BR" sz="2000" b="1" dirty="0">
                <a:solidFill>
                  <a:schemeClr val="accent2"/>
                </a:solidFill>
              </a:rPr>
              <a:t>, entre outras.</a:t>
            </a:r>
          </a:p>
        </p:txBody>
      </p:sp>
    </p:spTree>
    <p:extLst>
      <p:ext uri="{BB962C8B-B14F-4D97-AF65-F5344CB8AC3E}">
        <p14:creationId xmlns:p14="http://schemas.microsoft.com/office/powerpoint/2010/main" val="2326953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03795" y="130924"/>
            <a:ext cx="341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Algoritmos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62452A-3DC1-4F68-BB44-B7E1AA7FD996}"/>
              </a:ext>
            </a:extLst>
          </p:cNvPr>
          <p:cNvGraphicFramePr/>
          <p:nvPr/>
        </p:nvGraphicFramePr>
        <p:xfrm>
          <a:off x="155359" y="710576"/>
          <a:ext cx="8833281" cy="3928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5580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03795" y="130924"/>
            <a:ext cx="341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Algoritmos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1362452A-3DC1-4F68-BB44-B7E1AA7FD996}"/>
              </a:ext>
            </a:extLst>
          </p:cNvPr>
          <p:cNvGraphicFramePr/>
          <p:nvPr/>
        </p:nvGraphicFramePr>
        <p:xfrm>
          <a:off x="155359" y="592589"/>
          <a:ext cx="8833281" cy="40015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356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>
            <a:extLst>
              <a:ext uri="{FF2B5EF4-FFF2-40B4-BE49-F238E27FC236}">
                <a16:creationId xmlns:a16="http://schemas.microsoft.com/office/drawing/2014/main" id="{4F8C8F42-4C51-4611-B418-C9519CE56895}"/>
              </a:ext>
            </a:extLst>
          </p:cNvPr>
          <p:cNvSpPr/>
          <p:nvPr/>
        </p:nvSpPr>
        <p:spPr>
          <a:xfrm>
            <a:off x="207720" y="102398"/>
            <a:ext cx="6682680" cy="5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anklin Gothic Medium"/>
                <a:ea typeface="Arial"/>
              </a:rPr>
              <a:t>Sumário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7F9532-9F4A-4F15-B42F-D6712B7D1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Criar conta no GitHub</a:t>
            </a:r>
          </a:p>
          <a:p>
            <a:r>
              <a:rPr lang="pt-BR" dirty="0"/>
              <a:t>Criar conta no Replit.com</a:t>
            </a:r>
          </a:p>
          <a:p>
            <a:r>
              <a:rPr lang="pt-BR" dirty="0"/>
              <a:t>Conceitos de Algoritmo</a:t>
            </a:r>
          </a:p>
          <a:p>
            <a:r>
              <a:rPr lang="pt-BR" dirty="0"/>
              <a:t>Java</a:t>
            </a:r>
          </a:p>
          <a:p>
            <a:pPr lvl="1"/>
            <a:r>
              <a:rPr lang="pt-BR" dirty="0"/>
              <a:t>Tipos de Variáveis</a:t>
            </a:r>
          </a:p>
          <a:p>
            <a:pPr lvl="1"/>
            <a:r>
              <a:rPr lang="pt-BR" dirty="0"/>
              <a:t>Operadores</a:t>
            </a:r>
          </a:p>
          <a:p>
            <a:pPr lvl="1"/>
            <a:r>
              <a:rPr lang="pt-BR"/>
              <a:t>Comandos Condicionais</a:t>
            </a:r>
            <a:endParaRPr lang="pt-BR" dirty="0"/>
          </a:p>
          <a:p>
            <a:pPr lvl="1"/>
            <a:r>
              <a:rPr lang="pt-BR" dirty="0"/>
              <a:t>Comandos de Loop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6194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498763" y="130924"/>
            <a:ext cx="341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Algoritmos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3" name="Retângulo 2"/>
          <p:cNvSpPr/>
          <p:nvPr/>
        </p:nvSpPr>
        <p:spPr>
          <a:xfrm>
            <a:off x="221942" y="835127"/>
            <a:ext cx="881552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A construção de um algoritmo passa pelas seguintes fases: 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1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Defina bem o problema a ser resolvido.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2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Entenda os detalhes do problema.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3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Defina os dados de entrada que serão passados para o algoritmo.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4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Defina os dados de saída que serão devolvidos pelo algoritmo.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5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Defina o processamento, ou seja, os cálculos e os comandos necessários e a ordem destes para executar a tarefa e resolver o problema.</a:t>
            </a:r>
          </a:p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Fase 6 </a:t>
            </a:r>
          </a:p>
          <a:p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– Construa o algoritmo.</a:t>
            </a:r>
          </a:p>
        </p:txBody>
      </p:sp>
    </p:spTree>
    <p:extLst>
      <p:ext uri="{BB962C8B-B14F-4D97-AF65-F5344CB8AC3E}">
        <p14:creationId xmlns:p14="http://schemas.microsoft.com/office/powerpoint/2010/main" val="2867008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0517" y="214829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Exemplos de Algoritmos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94853" y="638488"/>
            <a:ext cx="7254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Algoritmo 1 – Trocar o Pneu de um Carro</a:t>
            </a:r>
          </a:p>
          <a:p>
            <a:pPr>
              <a:defRPr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Passo 1 – Desparafusar a roda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75" y="1363335"/>
            <a:ext cx="3740572" cy="314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629" y="2155287"/>
            <a:ext cx="1208080" cy="114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407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0517" y="214829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Exemplos de Algoritmos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87036" y="628572"/>
            <a:ext cx="7306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Algoritmo 1 – Trocar o Pneu de um Carro</a:t>
            </a:r>
          </a:p>
          <a:p>
            <a:pPr>
              <a:defRPr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Passo 2 – Suspender o carro com um macaco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20" y="1080655"/>
            <a:ext cx="4506413" cy="3449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851" y="3447112"/>
            <a:ext cx="752570" cy="64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332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0517" y="214829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Exemplos de Algoritmos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47892" y="760049"/>
            <a:ext cx="6614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Algoritmo 1 – Trocar o Pneu de um Carro</a:t>
            </a:r>
          </a:p>
          <a:p>
            <a:pPr>
              <a:defRPr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Passo 3 – Retirar a roda com o pneu furado</a:t>
            </a: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859506" y="3600635"/>
            <a:ext cx="469153" cy="89575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>
              <a:latin typeface="Arial" charset="0"/>
            </a:endParaRP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372" y="1486877"/>
            <a:ext cx="4182021" cy="2916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57" y="3340325"/>
            <a:ext cx="847556" cy="616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325708" y="3012524"/>
            <a:ext cx="480933" cy="298593"/>
          </a:xfrm>
          <a:prstGeom prst="ellipse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pt-BR" altLang="pt-BR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69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0517" y="214829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Exemplos de Algoritmos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56777" y="753284"/>
            <a:ext cx="7493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Algoritmo 1 – Trocar o Pneu de um Carro</a:t>
            </a:r>
          </a:p>
          <a:p>
            <a:pPr>
              <a:defRPr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Passo 4 – Colocar o </a:t>
            </a:r>
            <a:r>
              <a:rPr lang="pt-BR" dirty="0" err="1">
                <a:solidFill>
                  <a:schemeClr val="tx2">
                    <a:lumMod val="50000"/>
                  </a:schemeClr>
                </a:solidFill>
              </a:rPr>
              <a:t>Step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 e os parafusos.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564" y="1226127"/>
            <a:ext cx="4621772" cy="3472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3" y="3400247"/>
            <a:ext cx="771835" cy="80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3193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0517" y="214829"/>
            <a:ext cx="32616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Exemplos de Algoritmos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55862" y="748145"/>
            <a:ext cx="74830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Algoritmo 1 – Trocar o Pneu de um Carro</a:t>
            </a:r>
          </a:p>
          <a:p>
            <a:pPr>
              <a:defRPr/>
            </a:pP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Passo 5 –  Abaixar o carro e apertar os parafusos da roda.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39" y="1394475"/>
            <a:ext cx="4378442" cy="326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08" y="2480994"/>
            <a:ext cx="1246148" cy="87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756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9388" y="6270"/>
            <a:ext cx="8699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Construção de Algoritmos  – Tipos mais utilizados de Algoritmos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387" y="420773"/>
            <a:ext cx="888148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Descrição Narrativa: </a:t>
            </a: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A descrição narrativa consiste em analisar o enunciado do problema e escrever, utilizando uma linguagem 	natural ( por exemplo, a língua portuguesa), os passos a 	serem seguidos para a sua  solução.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Vantagem: 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não é necessário aprender nenhum conceito novo, pois a língua natural é bem conhecida.</a:t>
            </a:r>
          </a:p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	Desvantagem: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 A língua natural abre espaço para várias interpretações, o que posteriormente 	dificultará a 	transcrição desse algoritmo para programa.</a:t>
            </a:r>
            <a:endParaRPr lang="pt-BR" sz="14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Fluxograma: </a:t>
            </a: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	O fluxograma consiste em analisar o enunciado do problema e escrever, utilizando símbolos gráficos prefinidos, os passos a serem seguidos para sua solução.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Vantagem: 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o entendimento de símbolos gráficos é mais simples que o entendimento de textos.</a:t>
            </a:r>
          </a:p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	Desvantagem: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 é necessário aprender a simbologia dos fluxogramas e, além disso, o algoritmo 	resultante não 	apresenta muitos detalhes, dificultando a sua transcrição para um programa.</a:t>
            </a:r>
            <a:endParaRPr lang="pt-BR" sz="14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Pseudocódigo ou </a:t>
            </a:r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</a:rPr>
              <a:t>Portugol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: </a:t>
            </a: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O pseudocódigo ou </a:t>
            </a:r>
            <a:r>
              <a:rPr lang="pt-BR" sz="1400" dirty="0" err="1">
                <a:solidFill>
                  <a:schemeClr val="tx2">
                    <a:lumMod val="50000"/>
                  </a:schemeClr>
                </a:solidFill>
              </a:rPr>
              <a:t>portugol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 consiste em analisar  o enunciado do problema e escrever, por meio de regras 	predefinidas, os passos a serem seguidos para a sua solução.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Vantagem: 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a passagem do algoritmo para qualquer linguagem de programação é quase 	imediata, bastando 	conhecer as palavras reservadas da linguagem que será utilizada.</a:t>
            </a:r>
          </a:p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	Desvantagem:</a:t>
            </a: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 é necessário aprender as regras do pseudocódigo.</a:t>
            </a:r>
          </a:p>
        </p:txBody>
      </p:sp>
    </p:spTree>
    <p:extLst>
      <p:ext uri="{BB962C8B-B14F-4D97-AF65-F5344CB8AC3E}">
        <p14:creationId xmlns:p14="http://schemas.microsoft.com/office/powerpoint/2010/main" val="139155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9388" y="6270"/>
            <a:ext cx="628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Construção de Algoritmos  – Descrição Narrativa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388" y="532099"/>
            <a:ext cx="8421687" cy="2032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Algoritmo 1 – Sacar dinheiro no banco 24 horas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1 – Ir até um banco 24 horas.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2 – Colocar o cartão.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3 – Digitar a senha.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4 – Solicitar a quantia desejada.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5 – Se o saldo for maior ou igual à quantia desejada, sacar o dinheiro; caso contrário, mostrar uma mensagem de impossibilidade de saque.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6 – Retirar o cartão.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7 – Sair do banco 24 horas.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75923" y="2638007"/>
            <a:ext cx="8421687" cy="2031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400" b="1" dirty="0">
                <a:solidFill>
                  <a:schemeClr val="tx2">
                    <a:lumMod val="50000"/>
                  </a:schemeClr>
                </a:solidFill>
              </a:rPr>
              <a:t>Algoritmo 1 – Pegar um </a:t>
            </a:r>
            <a:r>
              <a:rPr lang="pt-BR" sz="1400" b="1" dirty="0" err="1">
                <a:solidFill>
                  <a:schemeClr val="tx2">
                    <a:lumMod val="50000"/>
                  </a:schemeClr>
                </a:solidFill>
              </a:rPr>
              <a:t>Uber</a:t>
            </a:r>
            <a:endParaRPr lang="pt-BR" sz="14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1 – Entra no aplicativo.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2 – Escolher o local de origem.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3 – Escolher o local de destino.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4 – Aguardar o cálculo do valor da corrida.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5 – Escolher o tipo de transporte.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6 – Escolher a forma de pagamento e pagar.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7 – Aguardar o carro.</a:t>
            </a:r>
          </a:p>
          <a:p>
            <a:pPr>
              <a:defRPr/>
            </a:pPr>
            <a:r>
              <a:rPr lang="pt-BR" sz="1400" dirty="0">
                <a:solidFill>
                  <a:schemeClr val="tx2">
                    <a:lumMod val="50000"/>
                  </a:schemeClr>
                </a:solidFill>
              </a:rPr>
              <a:t>Passo 8 – Entra no carro e ir até o destino desejado.</a:t>
            </a:r>
          </a:p>
        </p:txBody>
      </p:sp>
    </p:spTree>
    <p:extLst>
      <p:ext uri="{BB962C8B-B14F-4D97-AF65-F5344CB8AC3E}">
        <p14:creationId xmlns:p14="http://schemas.microsoft.com/office/powerpoint/2010/main" val="23026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991" y="26728"/>
            <a:ext cx="436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Java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EC8B433-50E3-4600-8D0A-657274809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4998695"/>
              </p:ext>
            </p:extLst>
          </p:nvPr>
        </p:nvGraphicFramePr>
        <p:xfrm>
          <a:off x="265471" y="707145"/>
          <a:ext cx="8649929" cy="33781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7583E173-CDC3-4711-9496-B3CDFAB421D1}"/>
              </a:ext>
            </a:extLst>
          </p:cNvPr>
          <p:cNvSpPr txBox="1"/>
          <p:nvPr/>
        </p:nvSpPr>
        <p:spPr>
          <a:xfrm>
            <a:off x="58993" y="4760133"/>
            <a:ext cx="385670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1100" dirty="0">
                <a:solidFill>
                  <a:schemeClr val="tx2">
                    <a:lumMod val="50000"/>
                  </a:schemeClr>
                </a:solidFill>
              </a:rPr>
              <a:t>Fonte: </a:t>
            </a:r>
            <a:r>
              <a:rPr lang="pt-BR" sz="1100" dirty="0"/>
              <a:t>SEBESTA, 2018.</a:t>
            </a:r>
            <a:endParaRPr lang="pt-BR" sz="11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4041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991" y="26728"/>
            <a:ext cx="436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Ambiente de Programação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36F301-FADA-410E-8F31-58C9AF70D232}"/>
              </a:ext>
            </a:extLst>
          </p:cNvPr>
          <p:cNvSpPr txBox="1"/>
          <p:nvPr/>
        </p:nvSpPr>
        <p:spPr>
          <a:xfrm>
            <a:off x="265472" y="854629"/>
            <a:ext cx="856143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Um ambiente de programação é a coleção de ferramentas usadas no desenvolvimento de software. Essa coleção pode consistir em apenas um sistema de arquivos, um editor de textos, um compilador, entre outros recursos</a:t>
            </a:r>
          </a:p>
          <a:p>
            <a:r>
              <a:rPr lang="pt-BR" dirty="0"/>
              <a:t>IDE – Ambiente de desenvolvimento integrado de software</a:t>
            </a:r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5401C81-8133-4539-85FA-BD5C5EC48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9" y="1973954"/>
            <a:ext cx="3679723" cy="117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004B868-F3BB-44E3-B279-58A35C7D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974" y="1973192"/>
            <a:ext cx="3329602" cy="116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010C6C-F801-4795-BFCF-BD91DFCC4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70" y="3281648"/>
            <a:ext cx="2940480" cy="79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Visual Studio Code launches as a snap | Snapcraft">
            <a:extLst>
              <a:ext uri="{FF2B5EF4-FFF2-40B4-BE49-F238E27FC236}">
                <a16:creationId xmlns:a16="http://schemas.microsoft.com/office/drawing/2014/main" id="{E511CF51-2192-4761-8933-92B1EDE9F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950" y="3102221"/>
            <a:ext cx="2861187" cy="143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plit - Replit Apps">
            <a:extLst>
              <a:ext uri="{FF2B5EF4-FFF2-40B4-BE49-F238E27FC236}">
                <a16:creationId xmlns:a16="http://schemas.microsoft.com/office/drawing/2014/main" id="{DAD30086-1470-48C6-8377-8B4CA7500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364" y="3281648"/>
            <a:ext cx="2861187" cy="86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1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966F16-9CA0-4828-8A91-7C6AADC3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88" t="5010" r="8682" b="7839"/>
          <a:stretch/>
        </p:blipFill>
        <p:spPr>
          <a:xfrm>
            <a:off x="207818" y="1057692"/>
            <a:ext cx="5202932" cy="302811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B690C90-7AB4-4247-BA0B-839266AAC4D3}"/>
              </a:ext>
            </a:extLst>
          </p:cNvPr>
          <p:cNvSpPr txBox="1"/>
          <p:nvPr/>
        </p:nvSpPr>
        <p:spPr>
          <a:xfrm>
            <a:off x="6182692" y="1393601"/>
            <a:ext cx="28397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dirty="0"/>
              <a:t>Plataforma de hospedagem de código-fonte e arquivos com controle de versão, podendo ser utilizado com projetos públicos ou privados.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2FAD7D7-B9A7-4403-83FB-7BDDAA77BA03}"/>
              </a:ext>
            </a:extLst>
          </p:cNvPr>
          <p:cNvSpPr txBox="1"/>
          <p:nvPr/>
        </p:nvSpPr>
        <p:spPr>
          <a:xfrm>
            <a:off x="5918921" y="873642"/>
            <a:ext cx="23730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https://github.com/</a:t>
            </a:r>
            <a:endParaRPr lang="pt-BR" dirty="0"/>
          </a:p>
          <a:p>
            <a:endParaRPr lang="pt-BR" dirty="0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E8813AB-E72D-41D1-8AFD-F762463DC13B}"/>
              </a:ext>
            </a:extLst>
          </p:cNvPr>
          <p:cNvCxnSpPr>
            <a:cxnSpLocks/>
          </p:cNvCxnSpPr>
          <p:nvPr/>
        </p:nvCxnSpPr>
        <p:spPr>
          <a:xfrm flipH="1" flipV="1">
            <a:off x="5198052" y="1477021"/>
            <a:ext cx="1433946" cy="17996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31C4B78-9FB2-475C-AF40-7C5E9F8432ED}"/>
              </a:ext>
            </a:extLst>
          </p:cNvPr>
          <p:cNvSpPr txBox="1"/>
          <p:nvPr/>
        </p:nvSpPr>
        <p:spPr>
          <a:xfrm>
            <a:off x="6631998" y="3138193"/>
            <a:ext cx="24847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dirty="0"/>
              <a:t>Fazer o cadastro ou efetuar login</a:t>
            </a:r>
          </a:p>
        </p:txBody>
      </p:sp>
    </p:spTree>
    <p:extLst>
      <p:ext uri="{BB962C8B-B14F-4D97-AF65-F5344CB8AC3E}">
        <p14:creationId xmlns:p14="http://schemas.microsoft.com/office/powerpoint/2010/main" val="3474583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991" y="26728"/>
            <a:ext cx="436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Primeiro Exemplo no Java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36F301-FADA-410E-8F31-58C9AF70D232}"/>
              </a:ext>
            </a:extLst>
          </p:cNvPr>
          <p:cNvSpPr txBox="1"/>
          <p:nvPr/>
        </p:nvSpPr>
        <p:spPr>
          <a:xfrm>
            <a:off x="6349180" y="854629"/>
            <a:ext cx="27063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Escolher </a:t>
            </a:r>
            <a:r>
              <a:rPr lang="pt-BR" b="1" dirty="0"/>
              <a:t>um novo arquivo em Java</a:t>
            </a:r>
            <a:r>
              <a:rPr lang="pt-BR" dirty="0"/>
              <a:t>. </a:t>
            </a:r>
          </a:p>
          <a:p>
            <a:r>
              <a:rPr lang="pt-BR" dirty="0"/>
              <a:t>Será mostrado o </a:t>
            </a:r>
            <a:r>
              <a:rPr lang="pt-BR" b="1" dirty="0"/>
              <a:t>primeiro exemplo de código fonte </a:t>
            </a:r>
            <a:r>
              <a:rPr lang="pt-BR" dirty="0"/>
              <a:t>com o comando </a:t>
            </a:r>
            <a:r>
              <a:rPr lang="pt-BR" dirty="0" err="1"/>
              <a:t>System.out.println</a:t>
            </a:r>
            <a:r>
              <a:rPr lang="pt-BR" dirty="0"/>
              <a:t>(“</a:t>
            </a:r>
            <a:r>
              <a:rPr lang="pt-BR" dirty="0" err="1"/>
              <a:t>Hello</a:t>
            </a:r>
            <a:r>
              <a:rPr lang="pt-BR" dirty="0"/>
              <a:t>”);</a:t>
            </a:r>
          </a:p>
          <a:p>
            <a:endParaRPr lang="pt-BR" dirty="0"/>
          </a:p>
          <a:p>
            <a:r>
              <a:rPr lang="pt-BR" dirty="0"/>
              <a:t>Clique no botão </a:t>
            </a:r>
            <a:r>
              <a:rPr lang="pt-BR" b="1" dirty="0" err="1"/>
              <a:t>Run</a:t>
            </a:r>
            <a:r>
              <a:rPr lang="pt-BR" dirty="0"/>
              <a:t> para ver a execução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857E9A-7EF0-A0E3-0C9B-FA2B4BE8F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31" b="12401"/>
          <a:stretch/>
        </p:blipFill>
        <p:spPr>
          <a:xfrm>
            <a:off x="0" y="671052"/>
            <a:ext cx="6074906" cy="283169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AD16324-FDD6-4632-0067-5235F58274B4}"/>
              </a:ext>
            </a:extLst>
          </p:cNvPr>
          <p:cNvSpPr/>
          <p:nvPr/>
        </p:nvSpPr>
        <p:spPr>
          <a:xfrm>
            <a:off x="1047134" y="1084007"/>
            <a:ext cx="2234381" cy="8480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180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203991" y="26728"/>
            <a:ext cx="4368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Primeiro Exemplo no Java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E36F301-FADA-410E-8F31-58C9AF70D232}"/>
              </a:ext>
            </a:extLst>
          </p:cNvPr>
          <p:cNvSpPr txBox="1"/>
          <p:nvPr/>
        </p:nvSpPr>
        <p:spPr>
          <a:xfrm>
            <a:off x="6423716" y="693173"/>
            <a:ext cx="27063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Podemos </a:t>
            </a:r>
            <a:r>
              <a:rPr lang="pt-BR" b="1" dirty="0"/>
              <a:t>vincular o </a:t>
            </a:r>
            <a:r>
              <a:rPr lang="pt-BR" b="1" dirty="0" err="1"/>
              <a:t>Replit</a:t>
            </a:r>
            <a:r>
              <a:rPr lang="pt-BR" b="1" dirty="0"/>
              <a:t> com o GitHub</a:t>
            </a:r>
            <a:r>
              <a:rPr lang="pt-BR" dirty="0"/>
              <a:t>. Basta clicar no ícone </a:t>
            </a:r>
            <a:r>
              <a:rPr lang="pt-BR" b="1" dirty="0" err="1"/>
              <a:t>Version</a:t>
            </a:r>
            <a:r>
              <a:rPr lang="pt-BR" b="1" dirty="0"/>
              <a:t> </a:t>
            </a:r>
            <a:r>
              <a:rPr lang="pt-BR" b="1" dirty="0" err="1"/>
              <a:t>Control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Recomendo que crie primeiro um repositório no GitHub, </a:t>
            </a:r>
            <a:r>
              <a:rPr lang="pt-BR" b="1" dirty="0"/>
              <a:t>em seguida escolha a opção vincular a conta e aponte par um repositório criado.</a:t>
            </a:r>
          </a:p>
          <a:p>
            <a:endParaRPr lang="pt-BR" dirty="0"/>
          </a:p>
          <a:p>
            <a:r>
              <a:rPr lang="pt-BR" dirty="0"/>
              <a:t>Após codificar você poderá escolher a </a:t>
            </a:r>
            <a:r>
              <a:rPr lang="pt-BR" b="1" i="1" dirty="0"/>
              <a:t>opção </a:t>
            </a:r>
            <a:r>
              <a:rPr lang="pt-BR" b="1" i="1" dirty="0" err="1"/>
              <a:t>Comit</a:t>
            </a:r>
            <a:r>
              <a:rPr lang="pt-BR" b="1" i="1" dirty="0"/>
              <a:t> </a:t>
            </a:r>
            <a:r>
              <a:rPr lang="pt-BR" b="1" i="1" dirty="0" err="1"/>
              <a:t>All</a:t>
            </a:r>
            <a:r>
              <a:rPr lang="pt-BR" b="1" i="1" dirty="0"/>
              <a:t> &amp; </a:t>
            </a:r>
            <a:r>
              <a:rPr lang="pt-BR" b="1" i="1" dirty="0" err="1"/>
              <a:t>Push</a:t>
            </a:r>
            <a:r>
              <a:rPr lang="pt-BR" dirty="0"/>
              <a:t>, os arquivos serão enviados para o GitHub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6BAEEC5-BF57-88CC-847D-E9A23FF76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91" y="693173"/>
            <a:ext cx="6227099" cy="35027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E6AC8B8-12A3-3954-1B3C-D8FCB975480B}"/>
              </a:ext>
            </a:extLst>
          </p:cNvPr>
          <p:cNvSpPr/>
          <p:nvPr/>
        </p:nvSpPr>
        <p:spPr>
          <a:xfrm>
            <a:off x="92479" y="1563329"/>
            <a:ext cx="445837" cy="258096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1731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34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JAVA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E462AA3-14EE-4D93-A9AE-0C3117B41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161" t="23512" r="11049" b="14265"/>
          <a:stretch/>
        </p:blipFill>
        <p:spPr>
          <a:xfrm>
            <a:off x="207817" y="971550"/>
            <a:ext cx="5431412" cy="3534082"/>
          </a:xfrm>
          <a:prstGeom prst="rect">
            <a:avLst/>
          </a:prstGeom>
        </p:spPr>
      </p:pic>
      <p:graphicFrame>
        <p:nvGraphicFramePr>
          <p:cNvPr id="18" name="Diagrama 17">
            <a:extLst>
              <a:ext uri="{FF2B5EF4-FFF2-40B4-BE49-F238E27FC236}">
                <a16:creationId xmlns:a16="http://schemas.microsoft.com/office/drawing/2014/main" id="{D967A34E-0F91-4F84-A654-0E91C23209BD}"/>
              </a:ext>
            </a:extLst>
          </p:cNvPr>
          <p:cNvGraphicFramePr/>
          <p:nvPr/>
        </p:nvGraphicFramePr>
        <p:xfrm>
          <a:off x="6076335" y="1180236"/>
          <a:ext cx="2859847" cy="30967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8469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34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JAVA – Tipos Primitivos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0136847-184E-47E1-99BB-65F080874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31" t="30251" r="25822" b="21433"/>
          <a:stretch/>
        </p:blipFill>
        <p:spPr>
          <a:xfrm>
            <a:off x="1417185" y="825910"/>
            <a:ext cx="4814009" cy="248510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7590A5B-9041-4E90-827F-C785243A6CFA}"/>
              </a:ext>
            </a:extLst>
          </p:cNvPr>
          <p:cNvSpPr txBox="1"/>
          <p:nvPr/>
        </p:nvSpPr>
        <p:spPr>
          <a:xfrm>
            <a:off x="218208" y="3600986"/>
            <a:ext cx="870758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 O </a:t>
            </a:r>
            <a:r>
              <a:rPr lang="pt-BR" sz="2000" b="1" dirty="0"/>
              <a:t>termo primitivo </a:t>
            </a:r>
            <a:r>
              <a:rPr lang="pt-BR" sz="2000" dirty="0"/>
              <a:t>é usado aqui para indicar que esses </a:t>
            </a:r>
            <a:r>
              <a:rPr lang="pt-BR" sz="2000" b="1" dirty="0"/>
              <a:t>tipos não são objetos </a:t>
            </a:r>
            <a:r>
              <a:rPr lang="pt-BR" sz="2000" dirty="0"/>
              <a:t>no sentido da orientação a objetos e sim valores binários comuns.</a:t>
            </a:r>
          </a:p>
        </p:txBody>
      </p:sp>
    </p:spTree>
    <p:extLst>
      <p:ext uri="{BB962C8B-B14F-4D97-AF65-F5344CB8AC3E}">
        <p14:creationId xmlns:p14="http://schemas.microsoft.com/office/powerpoint/2010/main" val="405475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341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Tipo Inteiros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7590A5B-9041-4E90-827F-C785243A6CFA}"/>
              </a:ext>
            </a:extLst>
          </p:cNvPr>
          <p:cNvSpPr txBox="1"/>
          <p:nvPr/>
        </p:nvSpPr>
        <p:spPr>
          <a:xfrm>
            <a:off x="281558" y="3398414"/>
            <a:ext cx="87075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Como a tabela mostra, </a:t>
            </a:r>
            <a:r>
              <a:rPr lang="pt-BR" b="1" dirty="0"/>
              <a:t>todos os tipos inteiros </a:t>
            </a:r>
            <a:r>
              <a:rPr lang="pt-BR" b="1" dirty="0" err="1"/>
              <a:t>são</a:t>
            </a:r>
            <a:r>
              <a:rPr lang="pt-BR" b="1" dirty="0"/>
              <a:t> valores de sinal positivo e negativo</a:t>
            </a:r>
            <a:r>
              <a:rPr lang="pt-BR" dirty="0"/>
              <a:t>. Java </a:t>
            </a:r>
            <a:r>
              <a:rPr lang="pt-BR" dirty="0" err="1"/>
              <a:t>não</a:t>
            </a:r>
            <a:r>
              <a:rPr lang="pt-BR" dirty="0"/>
              <a:t> suporta inteiros sem sinal (somente positivos).</a:t>
            </a:r>
          </a:p>
          <a:p>
            <a:endParaRPr lang="pt-BR" dirty="0"/>
          </a:p>
          <a:p>
            <a:r>
              <a:rPr lang="pt-BR" dirty="0"/>
              <a:t>O tipo </a:t>
            </a:r>
            <a:r>
              <a:rPr lang="pt-BR" dirty="0" err="1"/>
              <a:t>float</a:t>
            </a:r>
            <a:r>
              <a:rPr lang="pt-BR" dirty="0"/>
              <a:t> tem 32 bits e o tipo </a:t>
            </a:r>
            <a:r>
              <a:rPr lang="pt-BR" dirty="0" err="1"/>
              <a:t>double</a:t>
            </a:r>
            <a:r>
              <a:rPr lang="pt-BR" dirty="0"/>
              <a:t> tem 64 bits.</a:t>
            </a:r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37AABBE-C503-49C1-A399-A3386F10D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1" t="30251" r="14596" b="25018"/>
          <a:stretch/>
        </p:blipFill>
        <p:spPr>
          <a:xfrm>
            <a:off x="1358192" y="858691"/>
            <a:ext cx="5862485" cy="2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4444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Operadores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068A29E-9349-4E0D-A32C-2E7C0DF8D274}"/>
              </a:ext>
            </a:extLst>
          </p:cNvPr>
          <p:cNvGraphicFramePr/>
          <p:nvPr/>
        </p:nvGraphicFramePr>
        <p:xfrm>
          <a:off x="383456" y="1416211"/>
          <a:ext cx="8015749" cy="17251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75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Operadores Aritméticos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F7BFEA8-83C2-4EAB-BF3C-77F25D662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58" t="35842" r="38266" b="24731"/>
          <a:stretch/>
        </p:blipFill>
        <p:spPr>
          <a:xfrm>
            <a:off x="232284" y="1025013"/>
            <a:ext cx="3609671" cy="202790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3122192-67C1-4EB7-B727-08C7E07D3326}"/>
              </a:ext>
            </a:extLst>
          </p:cNvPr>
          <p:cNvSpPr txBox="1"/>
          <p:nvPr/>
        </p:nvSpPr>
        <p:spPr>
          <a:xfrm>
            <a:off x="232284" y="3256204"/>
            <a:ext cx="408161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Os operadores +, –, * e /  podem ser aplicados a qualquer tipo de dado </a:t>
            </a:r>
            <a:r>
              <a:rPr lang="pt-BR" dirty="0" err="1"/>
              <a:t>numérico</a:t>
            </a:r>
            <a:r>
              <a:rPr lang="pt-BR" dirty="0"/>
              <a:t> interno. </a:t>
            </a:r>
            <a:r>
              <a:rPr lang="pt-BR" b="1" dirty="0" err="1"/>
              <a:t>Também</a:t>
            </a:r>
            <a:r>
              <a:rPr lang="pt-BR" b="1" dirty="0"/>
              <a:t> podem ser usados em objetos de tipo char.</a:t>
            </a:r>
          </a:p>
          <a:p>
            <a:r>
              <a:rPr lang="pt-BR" b="1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A1333BA-8FDA-4BA2-863F-CE6F905E6BEE}"/>
              </a:ext>
            </a:extLst>
          </p:cNvPr>
          <p:cNvSpPr txBox="1"/>
          <p:nvPr/>
        </p:nvSpPr>
        <p:spPr>
          <a:xfrm>
            <a:off x="3937819" y="961835"/>
            <a:ext cx="508819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resultado;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resto;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resultado= 10/3;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resto = 10%3;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("Resultado da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Divisão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10 por 3: " + resultado);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("Resto da </a:t>
            </a:r>
            <a:r>
              <a:rPr lang="es-E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Divisão</a:t>
            </a:r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10 por 3: " + resto);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r>
              <a:rPr lang="es-E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3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Operadores Relacionais e lógicos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122192-67C1-4EB7-B727-08C7E07D3326}"/>
              </a:ext>
            </a:extLst>
          </p:cNvPr>
          <p:cNvSpPr txBox="1"/>
          <p:nvPr/>
        </p:nvSpPr>
        <p:spPr>
          <a:xfrm>
            <a:off x="207816" y="645739"/>
            <a:ext cx="7859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Nos termos operador relacional e operador </a:t>
            </a:r>
            <a:r>
              <a:rPr lang="pt-BR" dirty="0" err="1"/>
              <a:t>lógico</a:t>
            </a:r>
            <a:r>
              <a:rPr lang="pt-BR" dirty="0"/>
              <a:t>, relacional se refere aos </a:t>
            </a:r>
            <a:r>
              <a:rPr lang="pt-BR" b="1" dirty="0"/>
              <a:t>relacionamentos que os valores podem ter uns com os outros</a:t>
            </a:r>
            <a:r>
              <a:rPr lang="pt-BR" dirty="0"/>
              <a:t>, </a:t>
            </a:r>
            <a:r>
              <a:rPr lang="pt-BR" b="1" dirty="0"/>
              <a:t>e </a:t>
            </a:r>
            <a:r>
              <a:rPr lang="pt-BR" b="1" dirty="0" err="1"/>
              <a:t>lógico</a:t>
            </a:r>
            <a:r>
              <a:rPr lang="pt-BR" b="1" dirty="0"/>
              <a:t> se refere </a:t>
            </a:r>
            <a:r>
              <a:rPr lang="pt-BR" b="1" dirty="0" err="1"/>
              <a:t>às</a:t>
            </a:r>
            <a:r>
              <a:rPr lang="pt-BR" b="1" dirty="0"/>
              <a:t> maneiras como os valores verdadeiro e falso podem estar conectados</a:t>
            </a:r>
            <a:r>
              <a:rPr lang="pt-BR" dirty="0"/>
              <a:t>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AB0A79-5B0C-4DB0-BBB7-D39FF955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4" t="30506" r="45726" b="36344"/>
          <a:stretch/>
        </p:blipFill>
        <p:spPr>
          <a:xfrm>
            <a:off x="517533" y="1719213"/>
            <a:ext cx="2979174" cy="170507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F06C43A-0CAB-4F25-96B7-480500851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36" t="30506" r="44435" b="33425"/>
          <a:stretch/>
        </p:blipFill>
        <p:spPr>
          <a:xfrm>
            <a:off x="4992329" y="1719213"/>
            <a:ext cx="3075038" cy="1855219"/>
          </a:xfrm>
          <a:prstGeom prst="rect">
            <a:avLst/>
          </a:prstGeom>
        </p:spPr>
      </p:pic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98770592-1743-42F1-9DE1-9FF24A943BC5}"/>
              </a:ext>
            </a:extLst>
          </p:cNvPr>
          <p:cNvGraphicFramePr/>
          <p:nvPr/>
        </p:nvGraphicFramePr>
        <p:xfrm>
          <a:off x="280219" y="3574431"/>
          <a:ext cx="8627807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161147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Operadores Relacionais e lógicos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122192-67C1-4EB7-B727-08C7E07D3326}"/>
              </a:ext>
            </a:extLst>
          </p:cNvPr>
          <p:cNvSpPr txBox="1"/>
          <p:nvPr/>
        </p:nvSpPr>
        <p:spPr>
          <a:xfrm>
            <a:off x="207816" y="645739"/>
            <a:ext cx="78595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Nos termos operador relacional e operador </a:t>
            </a:r>
            <a:r>
              <a:rPr lang="pt-BR" dirty="0" err="1"/>
              <a:t>lógico</a:t>
            </a:r>
            <a:r>
              <a:rPr lang="pt-BR" dirty="0"/>
              <a:t>, relacional se refere aos </a:t>
            </a:r>
            <a:r>
              <a:rPr lang="pt-BR" b="1" dirty="0"/>
              <a:t>relacionamentos que os valores podem ter uns com os outros</a:t>
            </a:r>
            <a:r>
              <a:rPr lang="pt-BR" dirty="0"/>
              <a:t>, </a:t>
            </a:r>
            <a:r>
              <a:rPr lang="pt-BR" b="1" dirty="0"/>
              <a:t>e </a:t>
            </a:r>
            <a:r>
              <a:rPr lang="pt-BR" b="1" dirty="0" err="1"/>
              <a:t>lógico</a:t>
            </a:r>
            <a:r>
              <a:rPr lang="pt-BR" b="1" dirty="0"/>
              <a:t> se refere </a:t>
            </a:r>
            <a:r>
              <a:rPr lang="pt-BR" b="1" dirty="0" err="1"/>
              <a:t>às</a:t>
            </a:r>
            <a:r>
              <a:rPr lang="pt-BR" b="1" dirty="0"/>
              <a:t> maneiras como os valores verdadeiro e falso podem estar conectados</a:t>
            </a:r>
            <a:r>
              <a:rPr lang="pt-BR" dirty="0"/>
              <a:t>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6BDFF67-62BD-46ED-8E24-B8B0D507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92" t="50000" r="16289" b="24588"/>
          <a:stretch/>
        </p:blipFill>
        <p:spPr>
          <a:xfrm>
            <a:off x="988141" y="2077679"/>
            <a:ext cx="5707627" cy="13070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E6DBE00-1935-440D-9F15-903CA2C3BE94}"/>
              </a:ext>
            </a:extLst>
          </p:cNvPr>
          <p:cNvSpPr txBox="1"/>
          <p:nvPr/>
        </p:nvSpPr>
        <p:spPr>
          <a:xfrm>
            <a:off x="2931239" y="1781366"/>
            <a:ext cx="66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and</a:t>
            </a:r>
            <a:endParaRPr lang="pt-BR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178E3A-7EF4-4E74-A7FA-C54A347569F8}"/>
              </a:ext>
            </a:extLst>
          </p:cNvPr>
          <p:cNvSpPr txBox="1"/>
          <p:nvPr/>
        </p:nvSpPr>
        <p:spPr>
          <a:xfrm>
            <a:off x="3795253" y="1781366"/>
            <a:ext cx="66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or</a:t>
            </a:r>
            <a:endParaRPr lang="pt-BR" b="1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8F08258-A0DE-4167-BC66-827C57B5A645}"/>
              </a:ext>
            </a:extLst>
          </p:cNvPr>
          <p:cNvSpPr txBox="1"/>
          <p:nvPr/>
        </p:nvSpPr>
        <p:spPr>
          <a:xfrm>
            <a:off x="4659267" y="1781366"/>
            <a:ext cx="66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xor</a:t>
            </a:r>
            <a:endParaRPr lang="pt-BR" b="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6B051B0-69E1-4C12-A009-AF5E66DE1A91}"/>
              </a:ext>
            </a:extLst>
          </p:cNvPr>
          <p:cNvSpPr txBox="1"/>
          <p:nvPr/>
        </p:nvSpPr>
        <p:spPr>
          <a:xfrm>
            <a:off x="5608080" y="1781366"/>
            <a:ext cx="667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not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571471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Operadores Relacionais e lógicos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2103A7-A267-499A-B2DF-CCED4C914ECE}"/>
              </a:ext>
            </a:extLst>
          </p:cNvPr>
          <p:cNvSpPr txBox="1"/>
          <p:nvPr/>
        </p:nvSpPr>
        <p:spPr>
          <a:xfrm>
            <a:off x="376002" y="755474"/>
            <a:ext cx="8922856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Demonstra os operadores relacionais e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lógicos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RelLogOps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i, j;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b1, b2;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i = 10;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j = 11;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&lt; j)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("i &lt; j");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&lt;=j) </a:t>
            </a:r>
            <a:r>
              <a:rPr lang="pt-BR" sz="1200" u="sng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("i &lt;= j");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!= j)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("i != j");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== j)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won't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execute");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&gt;= j)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won't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execute");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(i &gt; j)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won't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execute");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b1 =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b2 = false;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(b1 &amp; b2)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won't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execute");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(!(b1 &amp; b2))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("!(b1 &amp; b2)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(b1 | b2)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("b1 | b2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(b1 ^ b2)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("b1 ^ b2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s-E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23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B690C90-7AB4-4247-BA0B-839266AAC4D3}"/>
              </a:ext>
            </a:extLst>
          </p:cNvPr>
          <p:cNvSpPr txBox="1"/>
          <p:nvPr/>
        </p:nvSpPr>
        <p:spPr>
          <a:xfrm>
            <a:off x="207819" y="819436"/>
            <a:ext cx="41179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>
                <a:solidFill>
                  <a:srgbClr val="444444"/>
                </a:solidFill>
                <a:latin typeface="Open Sans"/>
              </a:rPr>
              <a:t>Depois de realizar o cadastro é hora de começar a trabalhar. Clicando no botão verde </a:t>
            </a:r>
            <a:r>
              <a:rPr lang="pt-BR" sz="1350" b="1" dirty="0">
                <a:solidFill>
                  <a:srgbClr val="444444"/>
                </a:solidFill>
                <a:latin typeface="Open Sans"/>
              </a:rPr>
              <a:t>"Vamos Começar", você obtém várias dicas de como usar o GitHub.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solidFill>
                <a:srgbClr val="444444"/>
              </a:solidFill>
              <a:latin typeface="Open Sans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b="1" dirty="0">
                <a:solidFill>
                  <a:srgbClr val="444444"/>
                </a:solidFill>
                <a:latin typeface="Open Sans"/>
              </a:rPr>
              <a:t>Para criar um repositório vá no canto direito, ao lado do seu nome de usuário e clique no botão verde "+Novo Repositório".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pt-BR" sz="1350" dirty="0">
              <a:solidFill>
                <a:srgbClr val="444444"/>
              </a:solidFill>
              <a:latin typeface="Open Sans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>
                <a:solidFill>
                  <a:srgbClr val="444444"/>
                </a:solidFill>
                <a:latin typeface="Open Sans"/>
              </a:rPr>
              <a:t>Na página que abrirá em seguida, digite o nome de seu repositório. Faça uma breve descrição. Selecione "</a:t>
            </a:r>
            <a:r>
              <a:rPr lang="pt-BR" sz="1350" b="1" dirty="0">
                <a:solidFill>
                  <a:srgbClr val="444444"/>
                </a:solidFill>
                <a:latin typeface="Open Sans"/>
              </a:rPr>
              <a:t>Inicializar este repositório com um </a:t>
            </a:r>
            <a:r>
              <a:rPr lang="pt-BR" sz="1350" b="1" dirty="0" err="1">
                <a:solidFill>
                  <a:srgbClr val="444444"/>
                </a:solidFill>
                <a:latin typeface="Open Sans"/>
              </a:rPr>
              <a:t>Readme</a:t>
            </a:r>
            <a:r>
              <a:rPr lang="pt-BR" sz="1350" b="1" dirty="0">
                <a:solidFill>
                  <a:srgbClr val="444444"/>
                </a:solidFill>
                <a:latin typeface="Open Sans"/>
              </a:rPr>
              <a:t>"</a:t>
            </a:r>
            <a:r>
              <a:rPr lang="pt-BR" sz="1350" dirty="0">
                <a:solidFill>
                  <a:srgbClr val="444444"/>
                </a:solidFill>
                <a:latin typeface="Open Sans"/>
              </a:rPr>
              <a:t>. E então clique em "</a:t>
            </a:r>
            <a:r>
              <a:rPr lang="pt-BR" sz="1350" b="1" i="1" dirty="0">
                <a:solidFill>
                  <a:srgbClr val="444444"/>
                </a:solidFill>
                <a:latin typeface="Open Sans"/>
              </a:rPr>
              <a:t>Criar Repositório".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pt-BR" sz="1350" dirty="0">
                <a:solidFill>
                  <a:srgbClr val="444444"/>
                </a:solidFill>
                <a:latin typeface="Open Sans"/>
              </a:rPr>
              <a:t>É recomendado incluir um README, ou um arquivo com informações sobre o seu projeto.</a:t>
            </a:r>
            <a:endParaRPr lang="pt-BR" sz="13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B32D6BE-11C3-46EA-BD61-A8393FCE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816" y="1"/>
            <a:ext cx="3698343" cy="172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2EB64CB-F40D-42E0-9433-0D6E2C867141}"/>
              </a:ext>
            </a:extLst>
          </p:cNvPr>
          <p:cNvSpPr txBox="1"/>
          <p:nvPr/>
        </p:nvSpPr>
        <p:spPr>
          <a:xfrm>
            <a:off x="207819" y="4195948"/>
            <a:ext cx="523336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350" dirty="0">
                <a:solidFill>
                  <a:srgbClr val="444444"/>
                </a:solidFill>
                <a:latin typeface="Open Sans"/>
              </a:rPr>
              <a:t>Após criado o repositório, ficará disponível no endereço: </a:t>
            </a:r>
            <a:r>
              <a:rPr lang="pt-BR" sz="1350" b="1" dirty="0">
                <a:solidFill>
                  <a:srgbClr val="444444"/>
                </a:solidFill>
                <a:latin typeface="Open Sans"/>
              </a:rPr>
              <a:t>https://github.com/username/name</a:t>
            </a:r>
            <a:endParaRPr lang="pt-BR" sz="135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4B5F53-80FC-44BC-9F4F-AA1C6DCEA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6" t="8058" r="26909" b="7839"/>
          <a:stretch/>
        </p:blipFill>
        <p:spPr>
          <a:xfrm>
            <a:off x="5537850" y="1509658"/>
            <a:ext cx="3606151" cy="35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9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Incremento e Decremento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A16665-AA9C-4BB2-882D-B7A999F6057D}"/>
              </a:ext>
            </a:extLst>
          </p:cNvPr>
          <p:cNvSpPr txBox="1"/>
          <p:nvPr/>
        </p:nvSpPr>
        <p:spPr>
          <a:xfrm>
            <a:off x="232284" y="777493"/>
            <a:ext cx="85319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++ e – – </a:t>
            </a:r>
            <a:r>
              <a:rPr lang="pt-BR" dirty="0" err="1"/>
              <a:t>são</a:t>
            </a:r>
            <a:r>
              <a:rPr lang="pt-BR" dirty="0"/>
              <a:t> os operadores Java de incremento e decremento.</a:t>
            </a:r>
          </a:p>
          <a:p>
            <a:endParaRPr lang="pt-BR" dirty="0"/>
          </a:p>
          <a:p>
            <a:r>
              <a:rPr lang="pt-BR" dirty="0"/>
              <a:t>x = x + 1;</a:t>
            </a:r>
          </a:p>
          <a:p>
            <a:r>
              <a:rPr lang="pt-BR" dirty="0"/>
              <a:t>é o mesmo que</a:t>
            </a:r>
          </a:p>
          <a:p>
            <a:r>
              <a:rPr lang="pt-BR" dirty="0"/>
              <a:t>x++;</a:t>
            </a:r>
          </a:p>
          <a:p>
            <a:endParaRPr lang="pt-BR" dirty="0"/>
          </a:p>
          <a:p>
            <a:r>
              <a:rPr lang="pt-BR" dirty="0"/>
              <a:t>e</a:t>
            </a:r>
          </a:p>
          <a:p>
            <a:r>
              <a:rPr lang="pt-BR" dirty="0"/>
              <a:t>x = x - 1;</a:t>
            </a:r>
          </a:p>
          <a:p>
            <a:r>
              <a:rPr lang="pt-BR" dirty="0"/>
              <a:t>é o mesmo que</a:t>
            </a:r>
          </a:p>
          <a:p>
            <a:r>
              <a:rPr lang="pt-BR" dirty="0"/>
              <a:t>x--;</a:t>
            </a:r>
          </a:p>
          <a:p>
            <a:endParaRPr lang="pt-BR" dirty="0"/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74DDEEC-A387-4735-8FAC-8D2FBF553F03}"/>
              </a:ext>
            </a:extLst>
          </p:cNvPr>
          <p:cNvGraphicFramePr/>
          <p:nvPr/>
        </p:nvGraphicFramePr>
        <p:xfrm>
          <a:off x="4129548" y="1226686"/>
          <a:ext cx="4572000" cy="25853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8502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Atribuição Abreviada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FA16665-AA9C-4BB2-882D-B7A999F6057D}"/>
              </a:ext>
            </a:extLst>
          </p:cNvPr>
          <p:cNvSpPr txBox="1"/>
          <p:nvPr/>
        </p:nvSpPr>
        <p:spPr>
          <a:xfrm>
            <a:off x="232284" y="777493"/>
            <a:ext cx="85319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 par de operadores += solicita ao compilador que atribua a x o valor de x mais 10. </a:t>
            </a:r>
          </a:p>
          <a:p>
            <a:r>
              <a:rPr lang="pt-BR" dirty="0"/>
              <a:t>Veja outro exemplo. A </a:t>
            </a:r>
            <a:r>
              <a:rPr lang="pt-BR" dirty="0" err="1"/>
              <a:t>instrução</a:t>
            </a:r>
            <a:r>
              <a:rPr lang="pt-BR" dirty="0"/>
              <a:t> </a:t>
            </a:r>
          </a:p>
          <a:p>
            <a:r>
              <a:rPr lang="pt-BR" dirty="0"/>
              <a:t>x = x - 100;</a:t>
            </a:r>
          </a:p>
          <a:p>
            <a:r>
              <a:rPr lang="pt-BR" dirty="0"/>
              <a:t>é igual a</a:t>
            </a:r>
          </a:p>
          <a:p>
            <a:r>
              <a:rPr lang="pt-BR" dirty="0"/>
              <a:t>x -= 100;</a:t>
            </a:r>
          </a:p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6F1FA70-2937-4C95-A4FE-F028021B347C}"/>
              </a:ext>
            </a:extLst>
          </p:cNvPr>
          <p:cNvSpPr txBox="1"/>
          <p:nvPr/>
        </p:nvSpPr>
        <p:spPr>
          <a:xfrm>
            <a:off x="232283" y="3381900"/>
            <a:ext cx="8531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Ja</a:t>
            </a:r>
            <a:r>
              <a:rPr lang="pt-BR" dirty="0"/>
              <a:t>́ que esses operadores combinam uma </a:t>
            </a:r>
            <a:r>
              <a:rPr lang="pt-BR" dirty="0" err="1"/>
              <a:t>operação</a:t>
            </a:r>
            <a:r>
              <a:rPr lang="pt-BR" dirty="0"/>
              <a:t> com uma </a:t>
            </a:r>
            <a:r>
              <a:rPr lang="pt-BR" dirty="0" err="1"/>
              <a:t>atribuição</a:t>
            </a:r>
            <a:r>
              <a:rPr lang="pt-BR" dirty="0"/>
              <a:t>, </a:t>
            </a:r>
            <a:r>
              <a:rPr lang="pt-BR" b="1" dirty="0" err="1"/>
              <a:t>são</a:t>
            </a:r>
            <a:r>
              <a:rPr lang="pt-BR" b="1" dirty="0"/>
              <a:t> formalmente chamados de operadores de </a:t>
            </a:r>
            <a:r>
              <a:rPr lang="pt-BR" b="1" dirty="0" err="1"/>
              <a:t>atribuição</a:t>
            </a:r>
            <a:r>
              <a:rPr lang="pt-BR" b="1" dirty="0"/>
              <a:t> compostos.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ED88C33-E69D-4E69-855B-CC1ADDF170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4" t="33118" r="35403" b="54316"/>
          <a:stretch/>
        </p:blipFill>
        <p:spPr>
          <a:xfrm>
            <a:off x="1637071" y="2248583"/>
            <a:ext cx="4984955" cy="82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591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Instrução IF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CC30741-D568-4625-BE82-F7C29941E5E3}"/>
              </a:ext>
            </a:extLst>
          </p:cNvPr>
          <p:cNvSpPr txBox="1"/>
          <p:nvPr/>
        </p:nvSpPr>
        <p:spPr>
          <a:xfrm>
            <a:off x="324464" y="799999"/>
            <a:ext cx="8745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if(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condição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instrução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lang="en-US" sz="1600" i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instrução</a:t>
            </a:r>
            <a:r>
              <a:rPr lang="en-US" sz="1600" i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sz="1600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324464" y="1456604"/>
            <a:ext cx="8502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Onde os alvos de </a:t>
            </a:r>
            <a:r>
              <a:rPr lang="pt-BR" b="1" dirty="0" err="1"/>
              <a:t>if</a:t>
            </a:r>
            <a:r>
              <a:rPr lang="pt-BR" dirty="0"/>
              <a:t> e </a:t>
            </a:r>
            <a:r>
              <a:rPr lang="pt-BR" b="1" dirty="0" err="1"/>
              <a:t>else</a:t>
            </a:r>
            <a:r>
              <a:rPr lang="pt-BR" dirty="0"/>
              <a:t> </a:t>
            </a:r>
            <a:r>
              <a:rPr lang="pt-BR" dirty="0" err="1"/>
              <a:t>são</a:t>
            </a:r>
            <a:r>
              <a:rPr lang="pt-BR" dirty="0"/>
              <a:t> </a:t>
            </a:r>
            <a:r>
              <a:rPr lang="pt-BR" dirty="0" err="1"/>
              <a:t>instruções</a:t>
            </a:r>
            <a:r>
              <a:rPr lang="pt-BR" dirty="0"/>
              <a:t> individuais. A </a:t>
            </a:r>
            <a:r>
              <a:rPr lang="pt-BR" dirty="0" err="1"/>
              <a:t>cláusula</a:t>
            </a:r>
            <a:r>
              <a:rPr lang="pt-BR" dirty="0"/>
              <a:t> </a:t>
            </a:r>
            <a:r>
              <a:rPr lang="pt-BR" dirty="0" err="1"/>
              <a:t>else</a:t>
            </a:r>
            <a:r>
              <a:rPr lang="pt-BR" dirty="0"/>
              <a:t> é opcional. Os alvos tanto de </a:t>
            </a:r>
            <a:r>
              <a:rPr lang="pt-BR" dirty="0" err="1"/>
              <a:t>if</a:t>
            </a:r>
            <a:r>
              <a:rPr lang="pt-BR" dirty="0"/>
              <a:t> quanto de </a:t>
            </a:r>
            <a:r>
              <a:rPr lang="pt-BR" dirty="0" err="1"/>
              <a:t>else</a:t>
            </a:r>
            <a:r>
              <a:rPr lang="pt-BR" dirty="0"/>
              <a:t> podem ser </a:t>
            </a:r>
            <a:r>
              <a:rPr lang="pt-BR" b="1" dirty="0"/>
              <a:t>blocos de </a:t>
            </a:r>
            <a:r>
              <a:rPr lang="pt-BR" b="1" dirty="0" err="1"/>
              <a:t>instruções</a:t>
            </a:r>
            <a:r>
              <a:rPr lang="pt-BR" b="1" dirty="0"/>
              <a:t>, como a seguir: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F264C7-F397-49A7-8DBE-5DA63649D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94" t="47598" r="41532" b="27169"/>
          <a:stretch/>
        </p:blipFill>
        <p:spPr>
          <a:xfrm>
            <a:off x="207816" y="2287601"/>
            <a:ext cx="3132693" cy="204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02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A escada </a:t>
            </a:r>
            <a:r>
              <a:rPr lang="pt-BR" b="1" dirty="0" err="1">
                <a:solidFill>
                  <a:schemeClr val="tx2">
                    <a:lumMod val="50000"/>
                  </a:schemeClr>
                </a:solidFill>
              </a:rPr>
              <a:t>if-else-if</a:t>
            </a:r>
            <a:endParaRPr lang="pt-BR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07817" y="756056"/>
            <a:ext cx="850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As </a:t>
            </a:r>
            <a:r>
              <a:rPr lang="pt-BR" b="1" dirty="0" err="1"/>
              <a:t>expressões</a:t>
            </a:r>
            <a:r>
              <a:rPr lang="pt-BR" b="1" dirty="0"/>
              <a:t> condicionais </a:t>
            </a:r>
            <a:r>
              <a:rPr lang="pt-BR" b="1" dirty="0" err="1"/>
              <a:t>são</a:t>
            </a:r>
            <a:r>
              <a:rPr lang="pt-BR" b="1" dirty="0"/>
              <a:t> avaliadas de cima para baixo</a:t>
            </a:r>
            <a:r>
              <a:rPr lang="pt-BR" dirty="0"/>
              <a:t>. Assim que uma </a:t>
            </a:r>
            <a:r>
              <a:rPr lang="pt-BR" b="1" dirty="0" err="1"/>
              <a:t>condic</a:t>
            </a:r>
            <a:r>
              <a:rPr lang="pt-BR" dirty="0" err="1"/>
              <a:t>̧ão</a:t>
            </a:r>
            <a:r>
              <a:rPr lang="pt-BR" dirty="0"/>
              <a:t> </a:t>
            </a:r>
            <a:r>
              <a:rPr lang="pt-BR" b="1" dirty="0"/>
              <a:t>verdadeira</a:t>
            </a:r>
            <a:r>
              <a:rPr lang="pt-BR" dirty="0"/>
              <a:t> é encontrada, a </a:t>
            </a:r>
            <a:r>
              <a:rPr lang="pt-BR" dirty="0" err="1"/>
              <a:t>instrução</a:t>
            </a:r>
            <a:r>
              <a:rPr lang="pt-BR" dirty="0"/>
              <a:t> associada a ela é executada e o resto da escada é ignorado. </a:t>
            </a:r>
            <a:r>
              <a:rPr lang="pt-BR" b="1" dirty="0"/>
              <a:t>Se nenhuma das </a:t>
            </a:r>
            <a:r>
              <a:rPr lang="pt-BR" b="1" dirty="0" err="1"/>
              <a:t>condições</a:t>
            </a:r>
            <a:r>
              <a:rPr lang="pt-BR" b="1" dirty="0"/>
              <a:t> for verdadeira</a:t>
            </a:r>
            <a:r>
              <a:rPr lang="pt-BR" dirty="0"/>
              <a:t>, a </a:t>
            </a:r>
            <a:r>
              <a:rPr lang="pt-BR" dirty="0" err="1"/>
              <a:t>instrução</a:t>
            </a:r>
            <a:r>
              <a:rPr lang="pt-BR" dirty="0"/>
              <a:t> </a:t>
            </a:r>
            <a:r>
              <a:rPr lang="pt-BR" b="1" dirty="0" err="1"/>
              <a:t>else</a:t>
            </a:r>
            <a:r>
              <a:rPr lang="pt-BR" b="1" dirty="0"/>
              <a:t> final </a:t>
            </a:r>
            <a:r>
              <a:rPr lang="pt-BR" b="1" dirty="0" err="1"/>
              <a:t>sera</a:t>
            </a:r>
            <a:r>
              <a:rPr lang="pt-BR" b="1" dirty="0"/>
              <a:t>́ executada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4C34F08-E027-45BE-AC68-FF83298F7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32" t="34265" r="46936" b="32043"/>
          <a:stretch/>
        </p:blipFill>
        <p:spPr>
          <a:xfrm>
            <a:off x="2987888" y="1856481"/>
            <a:ext cx="2321531" cy="266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5719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Instrução Switch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07817" y="756056"/>
            <a:ext cx="85024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</a:t>
            </a:r>
            <a:r>
              <a:rPr lang="pt-BR" dirty="0" err="1"/>
              <a:t>instrução</a:t>
            </a:r>
            <a:r>
              <a:rPr lang="pt-BR" dirty="0"/>
              <a:t> </a:t>
            </a:r>
            <a:r>
              <a:rPr lang="pt-BR" b="1" dirty="0"/>
              <a:t>switch</a:t>
            </a:r>
            <a:r>
              <a:rPr lang="pt-BR" dirty="0"/>
              <a:t> fornece uma </a:t>
            </a:r>
            <a:r>
              <a:rPr lang="pt-BR" b="1" dirty="0" err="1"/>
              <a:t>ramificação</a:t>
            </a:r>
            <a:r>
              <a:rPr lang="pt-BR" b="1" dirty="0"/>
              <a:t> com </a:t>
            </a:r>
            <a:r>
              <a:rPr lang="pt-BR" b="1" dirty="0" err="1"/>
              <a:t>vários</a:t>
            </a:r>
            <a:r>
              <a:rPr lang="pt-BR" b="1" dirty="0"/>
              <a:t> caminhos</a:t>
            </a:r>
            <a:r>
              <a:rPr lang="pt-BR" dirty="0"/>
              <a:t>. Logo, ela permite que o programa </a:t>
            </a:r>
            <a:r>
              <a:rPr lang="pt-BR" dirty="0" err="1"/>
              <a:t>faça</a:t>
            </a:r>
            <a:r>
              <a:rPr lang="pt-BR" dirty="0"/>
              <a:t> uma </a:t>
            </a:r>
            <a:r>
              <a:rPr lang="pt-BR" dirty="0" err="1"/>
              <a:t>seleção</a:t>
            </a:r>
            <a:r>
              <a:rPr lang="pt-BR" dirty="0"/>
              <a:t> entre </a:t>
            </a:r>
            <a:r>
              <a:rPr lang="pt-BR" dirty="0" err="1"/>
              <a:t>várias</a:t>
            </a:r>
            <a:r>
              <a:rPr lang="pt-BR" dirty="0"/>
              <a:t> alternativas. Embora uma </a:t>
            </a:r>
            <a:r>
              <a:rPr lang="pt-BR" dirty="0" err="1"/>
              <a:t>série</a:t>
            </a:r>
            <a:r>
              <a:rPr lang="pt-BR" dirty="0"/>
              <a:t> de </a:t>
            </a:r>
            <a:r>
              <a:rPr lang="pt-BR" b="1" dirty="0" err="1"/>
              <a:t>instruções</a:t>
            </a:r>
            <a:r>
              <a:rPr lang="pt-BR" b="1" dirty="0"/>
              <a:t> </a:t>
            </a:r>
            <a:r>
              <a:rPr lang="pt-BR" b="1" dirty="0" err="1"/>
              <a:t>if</a:t>
            </a:r>
            <a:r>
              <a:rPr lang="pt-BR" b="1" dirty="0"/>
              <a:t> aninhadas possam executar testes com </a:t>
            </a:r>
            <a:r>
              <a:rPr lang="pt-BR" b="1" dirty="0" err="1"/>
              <a:t>vários</a:t>
            </a:r>
            <a:r>
              <a:rPr lang="pt-BR" b="1" dirty="0"/>
              <a:t> caminhos</a:t>
            </a:r>
            <a:r>
              <a:rPr lang="pt-BR" dirty="0"/>
              <a:t>, em muitas </a:t>
            </a:r>
            <a:r>
              <a:rPr lang="pt-BR" dirty="0" err="1"/>
              <a:t>situações</a:t>
            </a:r>
            <a:r>
              <a:rPr lang="pt-BR" dirty="0"/>
              <a:t>, </a:t>
            </a:r>
            <a:r>
              <a:rPr lang="pt-BR" b="1" dirty="0"/>
              <a:t>switch</a:t>
            </a:r>
            <a:r>
              <a:rPr lang="pt-BR" dirty="0"/>
              <a:t> </a:t>
            </a:r>
            <a:r>
              <a:rPr lang="pt-BR" b="1" dirty="0"/>
              <a:t>é uma abordagem mais eficiente.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56CB59E-AF30-4D27-AFF3-BE7368061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52" t="33548" r="39839" b="17420"/>
          <a:stretch/>
        </p:blipFill>
        <p:spPr>
          <a:xfrm>
            <a:off x="103238" y="2027902"/>
            <a:ext cx="2610465" cy="3036664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830F75CB-4576-4149-8B8B-0A020BBF0C91}"/>
              </a:ext>
            </a:extLst>
          </p:cNvPr>
          <p:cNvGraphicFramePr/>
          <p:nvPr/>
        </p:nvGraphicFramePr>
        <p:xfrm>
          <a:off x="4138263" y="2195196"/>
          <a:ext cx="4572000" cy="171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5246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4875162" y="144978"/>
            <a:ext cx="259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Instrução Switch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11450E7-B2D0-41C6-AF59-FDE9DC79B2B4}"/>
              </a:ext>
            </a:extLst>
          </p:cNvPr>
          <p:cNvSpPr txBox="1"/>
          <p:nvPr/>
        </p:nvSpPr>
        <p:spPr>
          <a:xfrm>
            <a:off x="187930" y="124926"/>
            <a:ext cx="5835445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Demonstra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switch.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SwitchDemo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int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for(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&lt;10;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switch(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case 0: 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zero");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case 1: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one");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case 2: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two");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case 3: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three");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case 4: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four");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break;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  default: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is five or more");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16A2CA6-EEA4-4B0E-8CCD-2414F9ECF859}"/>
              </a:ext>
            </a:extLst>
          </p:cNvPr>
          <p:cNvGraphicFramePr/>
          <p:nvPr/>
        </p:nvGraphicFramePr>
        <p:xfrm>
          <a:off x="5606458" y="1708159"/>
          <a:ext cx="3303639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3728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Instrução FOR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07817" y="681247"/>
            <a:ext cx="8502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forma geral do </a:t>
            </a:r>
            <a:r>
              <a:rPr lang="pt-BR" dirty="0" err="1"/>
              <a:t>laço</a:t>
            </a:r>
            <a:r>
              <a:rPr lang="pt-BR" dirty="0"/>
              <a:t> for para a </a:t>
            </a:r>
            <a:r>
              <a:rPr lang="pt-BR" dirty="0" err="1"/>
              <a:t>repetição</a:t>
            </a:r>
            <a:r>
              <a:rPr lang="pt-BR" dirty="0"/>
              <a:t> de uma </a:t>
            </a:r>
            <a:r>
              <a:rPr lang="pt-BR" dirty="0" err="1"/>
              <a:t>única</a:t>
            </a:r>
            <a:r>
              <a:rPr lang="pt-BR" dirty="0"/>
              <a:t> </a:t>
            </a:r>
            <a:r>
              <a:rPr lang="pt-BR" dirty="0" err="1"/>
              <a:t>instrução</a:t>
            </a:r>
            <a:r>
              <a:rPr lang="pt-BR" dirty="0"/>
              <a:t> é</a:t>
            </a:r>
          </a:p>
          <a:p>
            <a:pPr algn="just"/>
            <a:r>
              <a:rPr lang="pt-BR" i="1" dirty="0"/>
              <a:t>for(</a:t>
            </a:r>
            <a:r>
              <a:rPr lang="pt-BR" i="1" dirty="0" err="1"/>
              <a:t>inicialização</a:t>
            </a:r>
            <a:r>
              <a:rPr lang="pt-BR" i="1" dirty="0"/>
              <a:t>; </a:t>
            </a:r>
            <a:r>
              <a:rPr lang="pt-BR" i="1" dirty="0" err="1"/>
              <a:t>condição</a:t>
            </a:r>
            <a:r>
              <a:rPr lang="pt-BR" i="1" dirty="0"/>
              <a:t>; </a:t>
            </a:r>
            <a:r>
              <a:rPr lang="pt-BR" i="1" dirty="0" err="1"/>
              <a:t>iteração</a:t>
            </a:r>
            <a:r>
              <a:rPr lang="pt-BR" i="1" dirty="0"/>
              <a:t>) </a:t>
            </a:r>
            <a:r>
              <a:rPr lang="pt-BR" i="1" dirty="0" err="1"/>
              <a:t>instrução</a:t>
            </a:r>
            <a:r>
              <a:rPr lang="pt-BR" i="1" dirty="0"/>
              <a:t>;</a:t>
            </a:r>
          </a:p>
          <a:p>
            <a:pPr algn="just"/>
            <a:r>
              <a:rPr lang="pt-BR" dirty="0"/>
              <a:t>Para a </a:t>
            </a:r>
            <a:r>
              <a:rPr lang="pt-BR" dirty="0" err="1"/>
              <a:t>repetição</a:t>
            </a:r>
            <a:r>
              <a:rPr lang="pt-BR" dirty="0"/>
              <a:t> de um bloco, a forma geral é</a:t>
            </a:r>
          </a:p>
          <a:p>
            <a:pPr algn="just"/>
            <a:endParaRPr lang="pt-BR" dirty="0"/>
          </a:p>
          <a:p>
            <a:pPr algn="just"/>
            <a:r>
              <a:rPr lang="pt-BR" i="1" dirty="0"/>
              <a:t>for(</a:t>
            </a:r>
            <a:r>
              <a:rPr lang="pt-BR" i="1" dirty="0" err="1"/>
              <a:t>inicialização</a:t>
            </a:r>
            <a:r>
              <a:rPr lang="pt-BR" i="1" dirty="0"/>
              <a:t>; </a:t>
            </a:r>
            <a:r>
              <a:rPr lang="pt-BR" i="1" dirty="0" err="1"/>
              <a:t>condição</a:t>
            </a:r>
            <a:r>
              <a:rPr lang="pt-BR" i="1" dirty="0"/>
              <a:t>; </a:t>
            </a:r>
            <a:r>
              <a:rPr lang="pt-BR" i="1" dirty="0" err="1"/>
              <a:t>iteração</a:t>
            </a:r>
            <a:r>
              <a:rPr lang="pt-BR" i="1" dirty="0"/>
              <a:t>) {</a:t>
            </a:r>
          </a:p>
          <a:p>
            <a:pPr algn="just"/>
            <a:r>
              <a:rPr lang="pt-BR" i="1" dirty="0" err="1"/>
              <a:t>sequência</a:t>
            </a:r>
            <a:r>
              <a:rPr lang="pt-BR" i="1" dirty="0"/>
              <a:t> de </a:t>
            </a:r>
            <a:r>
              <a:rPr lang="pt-BR" i="1" dirty="0" err="1"/>
              <a:t>instruções</a:t>
            </a:r>
            <a:endParaRPr lang="pt-BR" i="1" dirty="0"/>
          </a:p>
          <a:p>
            <a:pPr algn="just"/>
            <a:r>
              <a:rPr lang="pt-BR" i="1" dirty="0"/>
              <a:t>}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3179617" y="2087742"/>
            <a:ext cx="5964383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raízes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quadradas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1 a 99 e 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arredondamento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SqrRoot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double num,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rerr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for(num = 1.0; num &lt; 100.0; num++) {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Math.sqrt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(num);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("Square root of " + num + "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//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erro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arredondamento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rerr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= num - (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sroot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("Rounding error is " +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rerr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187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Variações do laço For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94968" y="756056"/>
            <a:ext cx="841529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Nesse caso, </a:t>
            </a:r>
            <a:r>
              <a:rPr lang="pt-BR" b="1" dirty="0" err="1"/>
              <a:t>vírgulas</a:t>
            </a:r>
            <a:r>
              <a:rPr lang="pt-BR" b="1" dirty="0"/>
              <a:t> separam as duas </a:t>
            </a:r>
            <a:r>
              <a:rPr lang="pt-BR" b="1" dirty="0" err="1"/>
              <a:t>instruções</a:t>
            </a:r>
            <a:r>
              <a:rPr lang="pt-BR" b="1" dirty="0"/>
              <a:t> de </a:t>
            </a:r>
            <a:r>
              <a:rPr lang="pt-BR" b="1" dirty="0" err="1"/>
              <a:t>inicialização</a:t>
            </a:r>
            <a:r>
              <a:rPr lang="pt-BR" b="1" dirty="0"/>
              <a:t> e as duas </a:t>
            </a:r>
            <a:r>
              <a:rPr lang="pt-BR" b="1" dirty="0" err="1"/>
              <a:t>expressões</a:t>
            </a:r>
            <a:r>
              <a:rPr lang="pt-BR" b="1" dirty="0"/>
              <a:t> de </a:t>
            </a:r>
            <a:r>
              <a:rPr lang="pt-BR" b="1" dirty="0" err="1"/>
              <a:t>iteração</a:t>
            </a:r>
            <a:r>
              <a:rPr lang="pt-BR" b="1" dirty="0"/>
              <a:t>.</a:t>
            </a:r>
            <a:r>
              <a:rPr lang="pt-BR" dirty="0"/>
              <a:t> Quando o </a:t>
            </a:r>
            <a:r>
              <a:rPr lang="pt-BR" dirty="0" err="1"/>
              <a:t>laço</a:t>
            </a:r>
            <a:r>
              <a:rPr lang="pt-BR" dirty="0"/>
              <a:t> </a:t>
            </a:r>
            <a:r>
              <a:rPr lang="pt-BR" dirty="0" err="1"/>
              <a:t>começa</a:t>
            </a:r>
            <a:r>
              <a:rPr lang="pt-BR" dirty="0"/>
              <a:t>, tanto </a:t>
            </a:r>
            <a:r>
              <a:rPr lang="pt-BR" b="1" dirty="0"/>
              <a:t>i</a:t>
            </a:r>
            <a:r>
              <a:rPr lang="pt-BR" dirty="0"/>
              <a:t> quanto</a:t>
            </a:r>
            <a:r>
              <a:rPr lang="pt-BR" b="1" dirty="0"/>
              <a:t> j </a:t>
            </a:r>
            <a:r>
              <a:rPr lang="pt-BR" dirty="0" err="1"/>
              <a:t>são</a:t>
            </a:r>
            <a:r>
              <a:rPr lang="pt-BR" dirty="0"/>
              <a:t> inicializadas. Sempre que o </a:t>
            </a:r>
            <a:r>
              <a:rPr lang="pt-BR" dirty="0" err="1"/>
              <a:t>laço</a:t>
            </a:r>
            <a:r>
              <a:rPr lang="pt-BR" dirty="0"/>
              <a:t> se repete, </a:t>
            </a:r>
            <a:r>
              <a:rPr lang="pt-BR" b="1" dirty="0"/>
              <a:t>i é incrementada e j é decrementada</a:t>
            </a:r>
            <a:r>
              <a:rPr lang="pt-BR" dirty="0"/>
              <a:t>. O uso de </a:t>
            </a:r>
            <a:r>
              <a:rPr lang="pt-BR" dirty="0" err="1"/>
              <a:t>múltiplas</a:t>
            </a:r>
            <a:r>
              <a:rPr lang="pt-BR" dirty="0"/>
              <a:t> </a:t>
            </a:r>
            <a:r>
              <a:rPr lang="pt-BR" dirty="0" err="1"/>
              <a:t>variáveis</a:t>
            </a:r>
            <a:r>
              <a:rPr lang="pt-BR" dirty="0"/>
              <a:t> de controle de </a:t>
            </a:r>
            <a:r>
              <a:rPr lang="pt-BR" dirty="0" err="1"/>
              <a:t>laço</a:t>
            </a:r>
            <a:r>
              <a:rPr lang="pt-BR" dirty="0"/>
              <a:t> com </a:t>
            </a:r>
            <a:r>
              <a:rPr lang="pt-BR" dirty="0" err="1"/>
              <a:t>frequência</a:t>
            </a:r>
            <a:r>
              <a:rPr lang="pt-BR" dirty="0"/>
              <a:t> é conveniente e pode simplificar certos algoritmos.</a:t>
            </a:r>
            <a:endParaRPr lang="pt-BR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294968" y="2220197"/>
            <a:ext cx="85319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// 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vígulas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uma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instrução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for.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 Comma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j;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=0, j=10;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&lt; j;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++, j--)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and j: " +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+ " " + j);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4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Variações do laço For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94968" y="756056"/>
            <a:ext cx="8415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 </a:t>
            </a:r>
            <a:r>
              <a:rPr lang="pt-BR" dirty="0" err="1"/>
              <a:t>condição</a:t>
            </a:r>
            <a:r>
              <a:rPr lang="pt-BR" dirty="0"/>
              <a:t> que controla o </a:t>
            </a:r>
            <a:r>
              <a:rPr lang="pt-BR" dirty="0" err="1"/>
              <a:t>laço</a:t>
            </a:r>
            <a:r>
              <a:rPr lang="pt-BR" dirty="0"/>
              <a:t> pode ser qualquer </a:t>
            </a:r>
            <a:r>
              <a:rPr lang="pt-BR" dirty="0" err="1"/>
              <a:t>expressão</a:t>
            </a:r>
            <a:r>
              <a:rPr lang="pt-BR" dirty="0"/>
              <a:t> booleana </a:t>
            </a:r>
            <a:r>
              <a:rPr lang="pt-BR" dirty="0" err="1"/>
              <a:t>válida</a:t>
            </a:r>
            <a:r>
              <a:rPr lang="pt-BR" dirty="0"/>
              <a:t>. Ela </a:t>
            </a:r>
            <a:r>
              <a:rPr lang="pt-BR" dirty="0" err="1"/>
              <a:t>não</a:t>
            </a:r>
            <a:r>
              <a:rPr lang="pt-BR" dirty="0"/>
              <a:t> precisa envolver a </a:t>
            </a:r>
            <a:r>
              <a:rPr lang="pt-BR" dirty="0" err="1"/>
              <a:t>variável</a:t>
            </a:r>
            <a:r>
              <a:rPr lang="pt-BR" dirty="0"/>
              <a:t> de controle de </a:t>
            </a:r>
            <a:r>
              <a:rPr lang="pt-BR" dirty="0" err="1"/>
              <a:t>laço</a:t>
            </a:r>
            <a:r>
              <a:rPr lang="pt-BR" dirty="0"/>
              <a:t>.</a:t>
            </a:r>
            <a:endParaRPr lang="pt-BR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294968" y="1823631"/>
            <a:ext cx="86351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Executa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laço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até um S ser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digitado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. class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ForTest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throws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java.io.IOException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("Press S to stop.");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for(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0; (char)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System.in.read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 != 'S';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("Pass #" +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363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Variações do laço For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94968" y="756056"/>
            <a:ext cx="84152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Algumas </a:t>
            </a:r>
            <a:r>
              <a:rPr lang="pt-BR" dirty="0" err="1"/>
              <a:t>variações</a:t>
            </a:r>
            <a:r>
              <a:rPr lang="pt-BR" dirty="0"/>
              <a:t> interessantes do </a:t>
            </a:r>
            <a:r>
              <a:rPr lang="pt-BR" dirty="0" err="1"/>
              <a:t>laço</a:t>
            </a:r>
            <a:r>
              <a:rPr lang="pt-BR" dirty="0"/>
              <a:t> for </a:t>
            </a:r>
            <a:r>
              <a:rPr lang="pt-BR" dirty="0" err="1"/>
              <a:t>são</a:t>
            </a:r>
            <a:r>
              <a:rPr lang="pt-BR" dirty="0"/>
              <a:t> criadas quando deixamos vazias partes da </a:t>
            </a:r>
            <a:r>
              <a:rPr lang="pt-BR" dirty="0" err="1"/>
              <a:t>definição</a:t>
            </a:r>
            <a:r>
              <a:rPr lang="pt-BR" dirty="0"/>
              <a:t> do </a:t>
            </a:r>
            <a:r>
              <a:rPr lang="pt-BR" dirty="0" err="1"/>
              <a:t>laço</a:t>
            </a:r>
            <a:r>
              <a:rPr lang="pt-BR" dirty="0"/>
              <a:t>.</a:t>
            </a:r>
            <a:endParaRPr lang="pt-BR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470609" y="1528663"/>
            <a:ext cx="775899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Partes de for podem estar vazias.</a:t>
            </a:r>
          </a:p>
          <a:p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[]) {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i;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for(i = 0; i &lt; 10; ) {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Pass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#" + i);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	i++; // incrementa a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variável</a:t>
            </a:r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de controle de </a:t>
            </a:r>
            <a:r>
              <a:rPr lang="pt-BR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laço</a:t>
            </a:r>
            <a:endParaRPr lang="pt-BR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0919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Desktop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0A8E42-A2B4-43BA-B91B-E972855C1148}"/>
              </a:ext>
            </a:extLst>
          </p:cNvPr>
          <p:cNvSpPr txBox="1"/>
          <p:nvPr/>
        </p:nvSpPr>
        <p:spPr>
          <a:xfrm>
            <a:off x="707792" y="1326518"/>
            <a:ext cx="8337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pt-BR" dirty="0"/>
              <a:t>Criar uma conta no GitHub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pt-BR" dirty="0"/>
              <a:t>É possível subir projetos já existentes para repositórios previamente criados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pt-BR" dirty="0"/>
              <a:t>É possível compartilhar projetos entre colegas, cada um atualizando parte do código fonte.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pt-BR" dirty="0"/>
              <a:t>É possível usar o GitHub integrado com outros softwares 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E8A1FBA-0CCB-40D2-A25E-C3E1A7C74170}"/>
              </a:ext>
            </a:extLst>
          </p:cNvPr>
          <p:cNvSpPr txBox="1"/>
          <p:nvPr/>
        </p:nvSpPr>
        <p:spPr>
          <a:xfrm>
            <a:off x="281940" y="3131470"/>
            <a:ext cx="77838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2" indent="-342892">
              <a:buFont typeface="Arial" panose="020B0604020202020204" pitchFamily="34" charset="0"/>
              <a:buChar char="•"/>
            </a:pPr>
            <a:r>
              <a:rPr lang="pt-BR" dirty="0"/>
              <a:t>Como usar o GitHub desktop </a:t>
            </a:r>
            <a:r>
              <a:rPr lang="pt-BR" dirty="0">
                <a:hlinkClick r:id="rId2"/>
              </a:rPr>
              <a:t>https://www.youtube.com/watch?v=Fj3gtbaF8WA</a:t>
            </a:r>
            <a:endParaRPr lang="pt-BR" dirty="0"/>
          </a:p>
          <a:p>
            <a:pPr marL="342892" indent="-342892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C464126-6F4C-4477-81CE-37D1BD5C090D}"/>
              </a:ext>
            </a:extLst>
          </p:cNvPr>
          <p:cNvSpPr txBox="1"/>
          <p:nvPr/>
        </p:nvSpPr>
        <p:spPr>
          <a:xfrm>
            <a:off x="281940" y="943119"/>
            <a:ext cx="85877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Instalar o GitHub desktop  - </a:t>
            </a:r>
            <a:r>
              <a:rPr lang="pt-BR" dirty="0">
                <a:hlinkClick r:id="rId3"/>
              </a:rPr>
              <a:t>https://desktop.github.com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9026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Laço Infinito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94968" y="756056"/>
            <a:ext cx="8415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 err="1"/>
              <a:t>Voce</a:t>
            </a:r>
            <a:r>
              <a:rPr lang="pt-BR" dirty="0"/>
              <a:t>̂ pode criar um </a:t>
            </a:r>
            <a:r>
              <a:rPr lang="pt-BR" dirty="0" err="1"/>
              <a:t>laço</a:t>
            </a:r>
            <a:r>
              <a:rPr lang="pt-BR" dirty="0"/>
              <a:t> infinito (um </a:t>
            </a:r>
            <a:r>
              <a:rPr lang="pt-BR" dirty="0" err="1"/>
              <a:t>laço</a:t>
            </a:r>
            <a:r>
              <a:rPr lang="pt-BR" dirty="0"/>
              <a:t> que nunca termina) usando for se deixar a </a:t>
            </a:r>
            <a:r>
              <a:rPr lang="pt-BR" dirty="0" err="1"/>
              <a:t>expressão</a:t>
            </a:r>
            <a:r>
              <a:rPr lang="pt-BR" dirty="0"/>
              <a:t> condicional vazia. É possível interromper um </a:t>
            </a:r>
            <a:r>
              <a:rPr lang="pt-BR" b="1" dirty="0" err="1"/>
              <a:t>laço</a:t>
            </a:r>
            <a:r>
              <a:rPr lang="pt-BR" b="1" dirty="0"/>
              <a:t> desse tipo com o uso da </a:t>
            </a:r>
            <a:r>
              <a:rPr lang="pt-BR" b="1" dirty="0" err="1"/>
              <a:t>instrução</a:t>
            </a:r>
            <a:r>
              <a:rPr lang="pt-BR" b="1" dirty="0"/>
              <a:t> break.</a:t>
            </a:r>
            <a:endParaRPr lang="pt-BR" b="1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352622" y="1893137"/>
            <a:ext cx="775899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for(;;) // laço intencionalmente infinito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//...</a:t>
            </a:r>
          </a:p>
          <a:p>
            <a:r>
              <a:rPr lang="it-IT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2898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07817" y="143394"/>
            <a:ext cx="641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50000"/>
                  </a:schemeClr>
                </a:solidFill>
              </a:rPr>
              <a:t>Laço Sem Corpo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7EE376A-471E-4122-B3AA-99665EA2E4F1}"/>
              </a:ext>
            </a:extLst>
          </p:cNvPr>
          <p:cNvSpPr txBox="1"/>
          <p:nvPr/>
        </p:nvSpPr>
        <p:spPr>
          <a:xfrm>
            <a:off x="294968" y="756056"/>
            <a:ext cx="84152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Em Java, o corpo associado a um </a:t>
            </a:r>
            <a:r>
              <a:rPr lang="pt-BR" b="1" dirty="0" err="1"/>
              <a:t>laço</a:t>
            </a:r>
            <a:r>
              <a:rPr lang="pt-BR" b="1" dirty="0"/>
              <a:t> for (ou qualquer outro </a:t>
            </a:r>
            <a:r>
              <a:rPr lang="pt-BR" b="1" dirty="0" err="1"/>
              <a:t>laço</a:t>
            </a:r>
            <a:r>
              <a:rPr lang="pt-BR" b="1" dirty="0"/>
              <a:t>) pode estar vazio</a:t>
            </a:r>
            <a:r>
              <a:rPr lang="pt-BR" dirty="0"/>
              <a:t>. Isso ocorre porque uma </a:t>
            </a:r>
            <a:r>
              <a:rPr lang="pt-BR" b="1" dirty="0" err="1"/>
              <a:t>instrução</a:t>
            </a:r>
            <a:r>
              <a:rPr lang="pt-BR" b="1" dirty="0"/>
              <a:t> nula é sintaticamente </a:t>
            </a:r>
            <a:r>
              <a:rPr lang="pt-BR" b="1" dirty="0" err="1"/>
              <a:t>válida</a:t>
            </a:r>
            <a:r>
              <a:rPr lang="pt-BR" dirty="0"/>
              <a:t>. </a:t>
            </a:r>
            <a:r>
              <a:rPr lang="pt-BR" dirty="0" err="1"/>
              <a:t>Laços</a:t>
            </a:r>
            <a:r>
              <a:rPr lang="pt-BR" dirty="0"/>
              <a:t> sem corpo costumam ser </a:t>
            </a:r>
            <a:r>
              <a:rPr lang="pt-BR" dirty="0" err="1"/>
              <a:t>úteis</a:t>
            </a:r>
            <a:r>
              <a:rPr lang="pt-BR" dirty="0"/>
              <a:t>.</a:t>
            </a:r>
            <a:endParaRPr lang="pt-BR" b="1" i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5BA2CC-53D0-497E-9384-27649AD3AA5F}"/>
              </a:ext>
            </a:extLst>
          </p:cNvPr>
          <p:cNvSpPr txBox="1"/>
          <p:nvPr/>
        </p:nvSpPr>
        <p:spPr>
          <a:xfrm>
            <a:off x="352622" y="1893137"/>
            <a:ext cx="775899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// O corpo de um laço pode estar vazio.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class Empty3 {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public static void main(String args[]) {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i;</a:t>
            </a:r>
          </a:p>
          <a:p>
            <a:endParaRPr lang="it-IT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int sum = 0;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// soma os números até 5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for(i = 1; i &lt;= 5; sum += i++) 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System.out.println("Sum is " + sum);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it-IT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05733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9388" y="6270"/>
            <a:ext cx="6283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tx2">
                    <a:lumMod val="50000"/>
                  </a:schemeClr>
                </a:solidFill>
              </a:rPr>
              <a:t>Referências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79388" y="1002089"/>
            <a:ext cx="8421687" cy="31393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pt-BR" dirty="0"/>
              <a:t>SANTOS, Marcela Gonçalves dos. </a:t>
            </a:r>
            <a:r>
              <a:rPr lang="pt-BR" b="1" dirty="0"/>
              <a:t>Linguagem de programação</a:t>
            </a:r>
            <a:r>
              <a:rPr lang="pt-BR" dirty="0"/>
              <a:t>. SAGAH, 2018. ISBN digital: 9788595024984.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SEBESTA, Robert W. </a:t>
            </a:r>
            <a:r>
              <a:rPr lang="pt-BR" b="1" dirty="0"/>
              <a:t>Conceitos de Linguagens de Programação</a:t>
            </a:r>
            <a:r>
              <a:rPr lang="pt-BR" dirty="0"/>
              <a:t>. Bookman, 2018. ISBN digital: 9788582604694.</a:t>
            </a:r>
          </a:p>
          <a:p>
            <a:pPr lvl="0"/>
            <a:endParaRPr lang="pt-BR" dirty="0"/>
          </a:p>
          <a:p>
            <a:r>
              <a:rPr lang="pt-BR" dirty="0"/>
              <a:t>SCHILDT, Herbert. Java para iniciantes. Disponível em: Minha Biblioteca, (6th edição). Grupo A, 2015.</a:t>
            </a:r>
          </a:p>
          <a:p>
            <a:pPr lvl="0"/>
            <a:endParaRPr lang="pt-BR" dirty="0"/>
          </a:p>
          <a:p>
            <a:r>
              <a:rPr lang="pt-BR" dirty="0"/>
              <a:t>SILVA, Fabricio Machado da. </a:t>
            </a:r>
            <a:r>
              <a:rPr lang="pt-BR" b="1" dirty="0"/>
              <a:t>Paradigmas de programação</a:t>
            </a:r>
            <a:r>
              <a:rPr lang="pt-BR" dirty="0"/>
              <a:t>. SAGAH, 2019. ISBN digital: 9788533500426.</a:t>
            </a:r>
            <a:endParaRPr lang="pt-BR" sz="14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Desktop</a:t>
            </a:r>
          </a:p>
          <a:p>
            <a:endParaRPr lang="pt-BR"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E95687-68DC-48A4-ADDF-9FCEC58AE0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6" t="8937" r="18847" b="13700"/>
          <a:stretch/>
        </p:blipFill>
        <p:spPr>
          <a:xfrm>
            <a:off x="207819" y="905842"/>
            <a:ext cx="5204728" cy="361591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683F00F-A39B-4A29-90A5-14B9F897718C}"/>
              </a:ext>
            </a:extLst>
          </p:cNvPr>
          <p:cNvSpPr txBox="1"/>
          <p:nvPr/>
        </p:nvSpPr>
        <p:spPr>
          <a:xfrm>
            <a:off x="5720023" y="875132"/>
            <a:ext cx="32721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1) Criar um repositório no GitHub</a:t>
            </a:r>
          </a:p>
          <a:p>
            <a:r>
              <a:rPr lang="pt-BR" dirty="0"/>
              <a:t>Passo 2) Acessar o </a:t>
            </a:r>
            <a:r>
              <a:rPr lang="pt-BR" dirty="0" err="1"/>
              <a:t>Git</a:t>
            </a:r>
            <a:r>
              <a:rPr lang="pt-BR" dirty="0"/>
              <a:t> Desktop</a:t>
            </a:r>
          </a:p>
          <a:p>
            <a:r>
              <a:rPr lang="pt-BR" dirty="0"/>
              <a:t>Passo 3) Clicar em File-&gt; Clone </a:t>
            </a:r>
            <a:r>
              <a:rPr lang="pt-BR" dirty="0" err="1"/>
              <a:t>Repository</a:t>
            </a:r>
            <a:endParaRPr lang="pt-BR" dirty="0"/>
          </a:p>
          <a:p>
            <a:r>
              <a:rPr lang="pt-BR" dirty="0"/>
              <a:t>Passo 4) Escolher o repositório criado 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88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207818" y="257695"/>
            <a:ext cx="6683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Desktop</a:t>
            </a:r>
          </a:p>
          <a:p>
            <a:endParaRPr lang="pt-BR"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C84FA7-E86C-48D8-A275-FBDC1E6D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42" b="13171"/>
          <a:stretch/>
        </p:blipFill>
        <p:spPr>
          <a:xfrm>
            <a:off x="207818" y="911888"/>
            <a:ext cx="7476374" cy="3670161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4917350-FF14-49C2-9213-F89BB5473174}"/>
              </a:ext>
            </a:extLst>
          </p:cNvPr>
          <p:cNvSpPr/>
          <p:nvPr/>
        </p:nvSpPr>
        <p:spPr>
          <a:xfrm>
            <a:off x="207819" y="1381178"/>
            <a:ext cx="2784079" cy="5617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FD013D-FF7C-4162-A11B-F6DC4DF99B79}"/>
              </a:ext>
            </a:extLst>
          </p:cNvPr>
          <p:cNvSpPr txBox="1"/>
          <p:nvPr/>
        </p:nvSpPr>
        <p:spPr>
          <a:xfrm>
            <a:off x="6865846" y="1942919"/>
            <a:ext cx="1938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5) Clicar em Abrir Explorer (</a:t>
            </a:r>
            <a:r>
              <a:rPr lang="pt-BR" dirty="0" err="1"/>
              <a:t>Ctrl+Shift</a:t>
            </a:r>
            <a:r>
              <a:rPr lang="pt-BR" dirty="0"/>
              <a:t> +F)</a:t>
            </a:r>
          </a:p>
          <a:p>
            <a:r>
              <a:rPr lang="pt-BR" dirty="0"/>
              <a:t>Passo 6) Na pasta criada você poderá copiar o conteúdo que deseja subir para o GitHub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3838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9913" y="159367"/>
            <a:ext cx="6683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Desktop</a:t>
            </a:r>
          </a:p>
          <a:p>
            <a:endParaRPr lang="pt-BR" sz="32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C84FA7-E86C-48D8-A275-FBDC1E6D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42" t="4621" b="13171"/>
          <a:stretch/>
        </p:blipFill>
        <p:spPr>
          <a:xfrm>
            <a:off x="339913" y="917764"/>
            <a:ext cx="4662150" cy="3457262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A4917350-FF14-49C2-9213-F89BB5473174}"/>
              </a:ext>
            </a:extLst>
          </p:cNvPr>
          <p:cNvSpPr/>
          <p:nvPr/>
        </p:nvSpPr>
        <p:spPr>
          <a:xfrm>
            <a:off x="-229285" y="3225522"/>
            <a:ext cx="2384657" cy="12796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FD013D-FF7C-4162-A11B-F6DC4DF99B79}"/>
              </a:ext>
            </a:extLst>
          </p:cNvPr>
          <p:cNvSpPr txBox="1"/>
          <p:nvPr/>
        </p:nvSpPr>
        <p:spPr>
          <a:xfrm>
            <a:off x="5418883" y="1091322"/>
            <a:ext cx="3385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6) Preencher um título para o </a:t>
            </a:r>
            <a:r>
              <a:rPr lang="pt-BR" dirty="0" err="1"/>
              <a:t>Commit</a:t>
            </a:r>
            <a:r>
              <a:rPr lang="pt-BR" dirty="0"/>
              <a:t> e uma descrição (opcional)</a:t>
            </a:r>
          </a:p>
          <a:p>
            <a:r>
              <a:rPr lang="pt-BR" dirty="0"/>
              <a:t>Passo 7) Clicar no botão </a:t>
            </a:r>
            <a:r>
              <a:rPr lang="pt-BR" dirty="0" err="1"/>
              <a:t>Commit</a:t>
            </a:r>
            <a:r>
              <a:rPr lang="pt-BR" dirty="0"/>
              <a:t> do Master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904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9913" y="159367"/>
            <a:ext cx="6683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GitHub Desktop</a:t>
            </a:r>
          </a:p>
          <a:p>
            <a:endParaRPr lang="pt-BR" sz="32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8FD013D-FF7C-4162-A11B-F6DC4DF99B79}"/>
              </a:ext>
            </a:extLst>
          </p:cNvPr>
          <p:cNvSpPr txBox="1"/>
          <p:nvPr/>
        </p:nvSpPr>
        <p:spPr>
          <a:xfrm>
            <a:off x="5418883" y="1091321"/>
            <a:ext cx="33852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Passo 9) Clicar no botão </a:t>
            </a:r>
            <a:r>
              <a:rPr lang="pt-BR" dirty="0" err="1"/>
              <a:t>Push</a:t>
            </a:r>
            <a:r>
              <a:rPr lang="pt-BR" dirty="0"/>
              <a:t> origin.</a:t>
            </a:r>
          </a:p>
          <a:p>
            <a:endParaRPr lang="pt-BR" dirty="0"/>
          </a:p>
          <a:p>
            <a:r>
              <a:rPr lang="pt-BR" dirty="0"/>
              <a:t>Pronto, o conteúdo foi inserido no seu GitHub.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0B7F52-DF88-4E1C-B60E-5448F5121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65" t="8644" b="13993"/>
          <a:stretch/>
        </p:blipFill>
        <p:spPr>
          <a:xfrm>
            <a:off x="188407" y="721108"/>
            <a:ext cx="5141970" cy="358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61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</TotalTime>
  <Words>4065</Words>
  <Application>Microsoft Office PowerPoint</Application>
  <PresentationFormat>Apresentação na tela (16:9)</PresentationFormat>
  <Paragraphs>362</Paragraphs>
  <Slides>52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60" baseType="lpstr">
      <vt:lpstr>Arial</vt:lpstr>
      <vt:lpstr>Calibri</vt:lpstr>
      <vt:lpstr>Courier New</vt:lpstr>
      <vt:lpstr>Franklin Gothic Medium</vt:lpstr>
      <vt:lpstr>Inter</vt:lpstr>
      <vt:lpstr>Open Sans</vt:lpstr>
      <vt:lpstr>Wingdings</vt:lpstr>
      <vt:lpstr>Office Theme</vt:lpstr>
      <vt:lpstr>Algoritmos e  Programação Michelle Hanne  michelle.andrade@newtonpaiva.br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ATUA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Atua Criacao07</dc:creator>
  <cp:lastModifiedBy>Michelle Andrade</cp:lastModifiedBy>
  <cp:revision>36</cp:revision>
  <dcterms:created xsi:type="dcterms:W3CDTF">2017-10-25T13:17:15Z</dcterms:created>
  <dcterms:modified xsi:type="dcterms:W3CDTF">2022-09-22T19:04:31Z</dcterms:modified>
</cp:coreProperties>
</file>